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80" r:id="rId3"/>
    <p:sldId id="268" r:id="rId4"/>
    <p:sldId id="272" r:id="rId5"/>
    <p:sldId id="267" r:id="rId6"/>
    <p:sldId id="266" r:id="rId7"/>
    <p:sldId id="291" r:id="rId8"/>
    <p:sldId id="292" r:id="rId9"/>
    <p:sldId id="274" r:id="rId10"/>
    <p:sldId id="278" r:id="rId11"/>
    <p:sldId id="275" r:id="rId12"/>
    <p:sldId id="276" r:id="rId13"/>
    <p:sldId id="273" r:id="rId14"/>
    <p:sldId id="277" r:id="rId15"/>
    <p:sldId id="279" r:id="rId16"/>
    <p:sldId id="293" r:id="rId17"/>
    <p:sldId id="29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94660"/>
  </p:normalViewPr>
  <p:slideViewPr>
    <p:cSldViewPr snapToGrid="0">
      <p:cViewPr varScale="1">
        <p:scale>
          <a:sx n="97" d="100"/>
          <a:sy n="97" d="100"/>
        </p:scale>
        <p:origin x="102" y="9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837ADE-C88C-4985-89DB-BE719AC550A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2F3310C-4442-4DFE-8E97-309D4BE3C836}">
      <dgm:prSet/>
      <dgm:spPr/>
      <dgm:t>
        <a:bodyPr/>
        <a:lstStyle/>
        <a:p>
          <a:r>
            <a:rPr lang="en-GB"/>
            <a:t>Introduction</a:t>
          </a:r>
          <a:endParaRPr lang="en-US"/>
        </a:p>
      </dgm:t>
    </dgm:pt>
    <dgm:pt modelId="{B6DB9439-4D72-45C6-B3E8-FC13E09527DB}" type="parTrans" cxnId="{8261C6A5-D502-4642-9136-F705FF243BBB}">
      <dgm:prSet/>
      <dgm:spPr/>
      <dgm:t>
        <a:bodyPr/>
        <a:lstStyle/>
        <a:p>
          <a:endParaRPr lang="en-US"/>
        </a:p>
      </dgm:t>
    </dgm:pt>
    <dgm:pt modelId="{993C8BB2-F6AC-4E53-974D-2D2B75EE6CD4}" type="sibTrans" cxnId="{8261C6A5-D502-4642-9136-F705FF243BBB}">
      <dgm:prSet/>
      <dgm:spPr/>
      <dgm:t>
        <a:bodyPr/>
        <a:lstStyle/>
        <a:p>
          <a:endParaRPr lang="en-US"/>
        </a:p>
      </dgm:t>
    </dgm:pt>
    <dgm:pt modelId="{7AFE1382-9563-4A92-B8E2-37158879E319}">
      <dgm:prSet/>
      <dgm:spPr/>
      <dgm:t>
        <a:bodyPr/>
        <a:lstStyle/>
        <a:p>
          <a:r>
            <a:rPr lang="en-GB"/>
            <a:t>We are going to be covering:</a:t>
          </a:r>
          <a:endParaRPr lang="en-US"/>
        </a:p>
      </dgm:t>
    </dgm:pt>
    <dgm:pt modelId="{64A7048E-09D3-450C-B26E-A6B94B061E66}" type="parTrans" cxnId="{F378673F-9D07-4C60-BDD1-16105AD28E20}">
      <dgm:prSet/>
      <dgm:spPr/>
      <dgm:t>
        <a:bodyPr/>
        <a:lstStyle/>
        <a:p>
          <a:endParaRPr lang="en-US"/>
        </a:p>
      </dgm:t>
    </dgm:pt>
    <dgm:pt modelId="{33E03092-3B62-4425-832F-816F28894D32}" type="sibTrans" cxnId="{F378673F-9D07-4C60-BDD1-16105AD28E20}">
      <dgm:prSet/>
      <dgm:spPr/>
      <dgm:t>
        <a:bodyPr/>
        <a:lstStyle/>
        <a:p>
          <a:endParaRPr lang="en-US"/>
        </a:p>
      </dgm:t>
    </dgm:pt>
    <dgm:pt modelId="{DF3E7EFD-A73B-4175-B229-A16453ED82D2}">
      <dgm:prSet/>
      <dgm:spPr/>
      <dgm:t>
        <a:bodyPr/>
        <a:lstStyle/>
        <a:p>
          <a:r>
            <a:rPr lang="en-GB"/>
            <a:t>The history of AI</a:t>
          </a:r>
          <a:endParaRPr lang="en-US"/>
        </a:p>
      </dgm:t>
    </dgm:pt>
    <dgm:pt modelId="{062090CB-F542-49B2-9E23-565E60BA076B}" type="parTrans" cxnId="{43D64DB3-C07E-4349-B8EA-7C8B445C8ABC}">
      <dgm:prSet/>
      <dgm:spPr/>
      <dgm:t>
        <a:bodyPr/>
        <a:lstStyle/>
        <a:p>
          <a:endParaRPr lang="en-US"/>
        </a:p>
      </dgm:t>
    </dgm:pt>
    <dgm:pt modelId="{01D02AF6-C13F-4CBE-8232-4E3DC1C36A35}" type="sibTrans" cxnId="{43D64DB3-C07E-4349-B8EA-7C8B445C8ABC}">
      <dgm:prSet/>
      <dgm:spPr/>
      <dgm:t>
        <a:bodyPr/>
        <a:lstStyle/>
        <a:p>
          <a:endParaRPr lang="en-US"/>
        </a:p>
      </dgm:t>
    </dgm:pt>
    <dgm:pt modelId="{6BE8990D-6DDD-4D8C-96B6-D3D96971A4C6}">
      <dgm:prSet/>
      <dgm:spPr/>
      <dgm:t>
        <a:bodyPr/>
        <a:lstStyle/>
        <a:p>
          <a:r>
            <a:rPr lang="en-GB"/>
            <a:t>The ideas behind it.</a:t>
          </a:r>
          <a:endParaRPr lang="en-US"/>
        </a:p>
      </dgm:t>
    </dgm:pt>
    <dgm:pt modelId="{61AAE120-33E4-4F39-B955-302838836F10}" type="parTrans" cxnId="{2CB95A89-E395-49D4-8AC3-332E42A7B04E}">
      <dgm:prSet/>
      <dgm:spPr/>
      <dgm:t>
        <a:bodyPr/>
        <a:lstStyle/>
        <a:p>
          <a:endParaRPr lang="en-US"/>
        </a:p>
      </dgm:t>
    </dgm:pt>
    <dgm:pt modelId="{B61143A6-D7DF-4FE7-B639-8EAAA01C7BF5}" type="sibTrans" cxnId="{2CB95A89-E395-49D4-8AC3-332E42A7B04E}">
      <dgm:prSet/>
      <dgm:spPr/>
      <dgm:t>
        <a:bodyPr/>
        <a:lstStyle/>
        <a:p>
          <a:endParaRPr lang="en-US"/>
        </a:p>
      </dgm:t>
    </dgm:pt>
    <dgm:pt modelId="{FDC51202-57C8-4D6D-93F7-D617B2E0EAA3}">
      <dgm:prSet/>
      <dgm:spPr/>
      <dgm:t>
        <a:bodyPr/>
        <a:lstStyle/>
        <a:p>
          <a:r>
            <a:rPr lang="en-GB"/>
            <a:t>The key people who drove the field forward.</a:t>
          </a:r>
          <a:endParaRPr lang="en-US"/>
        </a:p>
      </dgm:t>
    </dgm:pt>
    <dgm:pt modelId="{6E58A5BF-EECF-4A89-8B22-E4435964A7A0}" type="parTrans" cxnId="{C3985C32-2AB6-410F-89E8-472FB7E49493}">
      <dgm:prSet/>
      <dgm:spPr/>
      <dgm:t>
        <a:bodyPr/>
        <a:lstStyle/>
        <a:p>
          <a:endParaRPr lang="en-US"/>
        </a:p>
      </dgm:t>
    </dgm:pt>
    <dgm:pt modelId="{0652A240-3E13-48AD-AE08-233E04A088D5}" type="sibTrans" cxnId="{C3985C32-2AB6-410F-89E8-472FB7E49493}">
      <dgm:prSet/>
      <dgm:spPr/>
      <dgm:t>
        <a:bodyPr/>
        <a:lstStyle/>
        <a:p>
          <a:endParaRPr lang="en-US"/>
        </a:p>
      </dgm:t>
    </dgm:pt>
    <dgm:pt modelId="{3C379302-F04A-4759-9C75-CACD6D017700}">
      <dgm:prSet/>
      <dgm:spPr/>
      <dgm:t>
        <a:bodyPr/>
        <a:lstStyle/>
        <a:p>
          <a:r>
            <a:rPr lang="en-GB" dirty="0"/>
            <a:t>How the various scientific developments lead to breakthroughs.</a:t>
          </a:r>
          <a:endParaRPr lang="en-US" dirty="0"/>
        </a:p>
      </dgm:t>
    </dgm:pt>
    <dgm:pt modelId="{25573716-3C8C-4706-BE4E-94AC43DD0BFC}" type="parTrans" cxnId="{4C811FD7-9D64-4FF4-995E-84416AE165B4}">
      <dgm:prSet/>
      <dgm:spPr/>
      <dgm:t>
        <a:bodyPr/>
        <a:lstStyle/>
        <a:p>
          <a:endParaRPr lang="en-US"/>
        </a:p>
      </dgm:t>
    </dgm:pt>
    <dgm:pt modelId="{5805A37E-1ED6-430D-95B8-6B3B9276F797}" type="sibTrans" cxnId="{4C811FD7-9D64-4FF4-995E-84416AE165B4}">
      <dgm:prSet/>
      <dgm:spPr/>
      <dgm:t>
        <a:bodyPr/>
        <a:lstStyle/>
        <a:p>
          <a:endParaRPr lang="en-US"/>
        </a:p>
      </dgm:t>
    </dgm:pt>
    <dgm:pt modelId="{F7FE4975-4801-4CE7-9CD5-914DA9060197}">
      <dgm:prSet/>
      <dgm:spPr/>
      <dgm:t>
        <a:bodyPr/>
        <a:lstStyle/>
        <a:p>
          <a:r>
            <a:rPr lang="en-GB"/>
            <a:t>The mathematics behind it.</a:t>
          </a:r>
          <a:endParaRPr lang="en-US"/>
        </a:p>
      </dgm:t>
    </dgm:pt>
    <dgm:pt modelId="{6316BBA7-C573-4976-B030-A03C3CBE8C1E}" type="parTrans" cxnId="{7E008501-8D16-443C-BD9B-8F8C43A2FA1D}">
      <dgm:prSet/>
      <dgm:spPr/>
      <dgm:t>
        <a:bodyPr/>
        <a:lstStyle/>
        <a:p>
          <a:endParaRPr lang="en-US"/>
        </a:p>
      </dgm:t>
    </dgm:pt>
    <dgm:pt modelId="{0778036D-2B6F-4240-A62D-9C9FFBC1A4E1}" type="sibTrans" cxnId="{7E008501-8D16-443C-BD9B-8F8C43A2FA1D}">
      <dgm:prSet/>
      <dgm:spPr/>
      <dgm:t>
        <a:bodyPr/>
        <a:lstStyle/>
        <a:p>
          <a:endParaRPr lang="en-US"/>
        </a:p>
      </dgm:t>
    </dgm:pt>
    <dgm:pt modelId="{613F603C-D3C1-42FB-86F0-B85ADB74B8CE}">
      <dgm:prSet/>
      <dgm:spPr/>
      <dgm:t>
        <a:bodyPr/>
        <a:lstStyle/>
        <a:p>
          <a:r>
            <a:rPr lang="en-GB"/>
            <a:t>The functions and algorithms.</a:t>
          </a:r>
          <a:endParaRPr lang="en-US"/>
        </a:p>
      </dgm:t>
    </dgm:pt>
    <dgm:pt modelId="{377D9BA6-1E1E-4CFA-8673-181846C00C06}" type="parTrans" cxnId="{72CEDBE1-D297-4ED9-B82D-37CF32ECB19A}">
      <dgm:prSet/>
      <dgm:spPr/>
      <dgm:t>
        <a:bodyPr/>
        <a:lstStyle/>
        <a:p>
          <a:endParaRPr lang="en-US"/>
        </a:p>
      </dgm:t>
    </dgm:pt>
    <dgm:pt modelId="{77E92B8F-4D6C-4844-837A-97DF75F67A46}" type="sibTrans" cxnId="{72CEDBE1-D297-4ED9-B82D-37CF32ECB19A}">
      <dgm:prSet/>
      <dgm:spPr/>
      <dgm:t>
        <a:bodyPr/>
        <a:lstStyle/>
        <a:p>
          <a:endParaRPr lang="en-US"/>
        </a:p>
      </dgm:t>
    </dgm:pt>
    <dgm:pt modelId="{08A50D1B-9281-4206-8C52-9A5A3F12F0EB}">
      <dgm:prSet/>
      <dgm:spPr/>
      <dgm:t>
        <a:bodyPr/>
        <a:lstStyle/>
        <a:p>
          <a:r>
            <a:rPr lang="en-GB" dirty="0"/>
            <a:t>Linear algebra.</a:t>
          </a:r>
          <a:endParaRPr lang="en-US" dirty="0"/>
        </a:p>
      </dgm:t>
    </dgm:pt>
    <dgm:pt modelId="{89D4D27F-4B35-43DA-988B-3775110A4626}" type="parTrans" cxnId="{5F9EACC5-5A36-4239-BE49-7C667A584922}">
      <dgm:prSet/>
      <dgm:spPr/>
      <dgm:t>
        <a:bodyPr/>
        <a:lstStyle/>
        <a:p>
          <a:endParaRPr lang="en-US"/>
        </a:p>
      </dgm:t>
    </dgm:pt>
    <dgm:pt modelId="{0EB9CDE4-5358-4169-BCF8-E80D6D644C57}" type="sibTrans" cxnId="{5F9EACC5-5A36-4239-BE49-7C667A584922}">
      <dgm:prSet/>
      <dgm:spPr/>
      <dgm:t>
        <a:bodyPr/>
        <a:lstStyle/>
        <a:p>
          <a:endParaRPr lang="en-US"/>
        </a:p>
      </dgm:t>
    </dgm:pt>
    <dgm:pt modelId="{3C2190E3-DF78-4E94-9190-9B0478E42703}">
      <dgm:prSet/>
      <dgm:spPr/>
      <dgm:t>
        <a:bodyPr/>
        <a:lstStyle/>
        <a:p>
          <a:r>
            <a:rPr lang="en-GB"/>
            <a:t>How we can create one in Python.</a:t>
          </a:r>
          <a:endParaRPr lang="en-US"/>
        </a:p>
      </dgm:t>
    </dgm:pt>
    <dgm:pt modelId="{52FFD393-8EAD-4DA0-8D84-3C6BB0891D19}" type="parTrans" cxnId="{AFF9EFAE-22C2-44DC-BFC9-54658E5AB410}">
      <dgm:prSet/>
      <dgm:spPr/>
      <dgm:t>
        <a:bodyPr/>
        <a:lstStyle/>
        <a:p>
          <a:endParaRPr lang="en-US"/>
        </a:p>
      </dgm:t>
    </dgm:pt>
    <dgm:pt modelId="{A8BF3CB1-4077-4C91-9B43-00A0DD08EEA9}" type="sibTrans" cxnId="{AFF9EFAE-22C2-44DC-BFC9-54658E5AB410}">
      <dgm:prSet/>
      <dgm:spPr/>
      <dgm:t>
        <a:bodyPr/>
        <a:lstStyle/>
        <a:p>
          <a:endParaRPr lang="en-US"/>
        </a:p>
      </dgm:t>
    </dgm:pt>
    <dgm:pt modelId="{9305833E-F09A-411B-B26B-94D0C7BAFE9E}">
      <dgm:prSet/>
      <dgm:spPr/>
      <dgm:t>
        <a:bodyPr/>
        <a:lstStyle/>
        <a:p>
          <a:r>
            <a:rPr lang="en-GB" dirty="0"/>
            <a:t>How to create the very first AI the Perceptron.</a:t>
          </a:r>
          <a:endParaRPr lang="en-US" dirty="0"/>
        </a:p>
      </dgm:t>
    </dgm:pt>
    <dgm:pt modelId="{4732115E-B7DD-4308-96A3-2EF92F26CDB9}" type="parTrans" cxnId="{F4C0E29A-532C-4EF9-B7D6-44CF0A84789E}">
      <dgm:prSet/>
      <dgm:spPr/>
      <dgm:t>
        <a:bodyPr/>
        <a:lstStyle/>
        <a:p>
          <a:endParaRPr lang="en-US"/>
        </a:p>
      </dgm:t>
    </dgm:pt>
    <dgm:pt modelId="{B9D2EDE6-B158-4EE6-ABBE-0F5847471672}" type="sibTrans" cxnId="{F4C0E29A-532C-4EF9-B7D6-44CF0A84789E}">
      <dgm:prSet/>
      <dgm:spPr/>
      <dgm:t>
        <a:bodyPr/>
        <a:lstStyle/>
        <a:p>
          <a:endParaRPr lang="en-US"/>
        </a:p>
      </dgm:t>
    </dgm:pt>
    <dgm:pt modelId="{59C96B08-249C-46DF-8F85-668682F6599E}">
      <dgm:prSet/>
      <dgm:spPr/>
      <dgm:t>
        <a:bodyPr/>
        <a:lstStyle/>
        <a:p>
          <a:r>
            <a:rPr lang="en-GB"/>
            <a:t>By the end I hope you will be able to answer these questions:</a:t>
          </a:r>
          <a:endParaRPr lang="en-US"/>
        </a:p>
      </dgm:t>
    </dgm:pt>
    <dgm:pt modelId="{9501AD01-4F48-4635-B2B1-9C0F5D24CA9F}" type="parTrans" cxnId="{BB3EBA43-F54F-4F71-8ED1-8D94C172B9B6}">
      <dgm:prSet/>
      <dgm:spPr/>
      <dgm:t>
        <a:bodyPr/>
        <a:lstStyle/>
        <a:p>
          <a:endParaRPr lang="en-US"/>
        </a:p>
      </dgm:t>
    </dgm:pt>
    <dgm:pt modelId="{8527BC2E-9797-433E-AE85-B63217744903}" type="sibTrans" cxnId="{BB3EBA43-F54F-4F71-8ED1-8D94C172B9B6}">
      <dgm:prSet/>
      <dgm:spPr/>
      <dgm:t>
        <a:bodyPr/>
        <a:lstStyle/>
        <a:p>
          <a:endParaRPr lang="en-US"/>
        </a:p>
      </dgm:t>
    </dgm:pt>
    <dgm:pt modelId="{5577EA12-DCB8-4710-8556-69C283642746}">
      <dgm:prSet/>
      <dgm:spPr/>
      <dgm:t>
        <a:bodyPr/>
        <a:lstStyle/>
        <a:p>
          <a:r>
            <a:rPr lang="en-GB"/>
            <a:t>How does it work?</a:t>
          </a:r>
          <a:endParaRPr lang="en-US"/>
        </a:p>
      </dgm:t>
    </dgm:pt>
    <dgm:pt modelId="{C13D4B39-0538-46A0-9519-DFEDF882512E}" type="parTrans" cxnId="{B4012136-3105-4FC9-B7FF-72E995D1616F}">
      <dgm:prSet/>
      <dgm:spPr/>
      <dgm:t>
        <a:bodyPr/>
        <a:lstStyle/>
        <a:p>
          <a:endParaRPr lang="en-US"/>
        </a:p>
      </dgm:t>
    </dgm:pt>
    <dgm:pt modelId="{908070C1-477C-4038-92FA-13BDEBEA337E}" type="sibTrans" cxnId="{B4012136-3105-4FC9-B7FF-72E995D1616F}">
      <dgm:prSet/>
      <dgm:spPr/>
      <dgm:t>
        <a:bodyPr/>
        <a:lstStyle/>
        <a:p>
          <a:endParaRPr lang="en-US"/>
        </a:p>
      </dgm:t>
    </dgm:pt>
    <dgm:pt modelId="{5C99ACAD-1813-402A-9408-17B7F8E952F1}">
      <dgm:prSet/>
      <dgm:spPr/>
      <dgm:t>
        <a:bodyPr/>
        <a:lstStyle/>
        <a:p>
          <a:r>
            <a:rPr lang="en-US" dirty="0"/>
            <a:t>What can I use it for?</a:t>
          </a:r>
        </a:p>
      </dgm:t>
    </dgm:pt>
    <dgm:pt modelId="{9C29373B-65C4-4C8F-A2A5-00B598C7068A}" type="parTrans" cxnId="{37802866-1196-4542-A74B-377D61573BAC}">
      <dgm:prSet/>
      <dgm:spPr/>
      <dgm:t>
        <a:bodyPr/>
        <a:lstStyle/>
        <a:p>
          <a:endParaRPr lang="en-GB"/>
        </a:p>
      </dgm:t>
    </dgm:pt>
    <dgm:pt modelId="{F4109F4D-33D7-4B72-BB3C-E1CB45D548A1}" type="sibTrans" cxnId="{37802866-1196-4542-A74B-377D61573BAC}">
      <dgm:prSet/>
      <dgm:spPr/>
      <dgm:t>
        <a:bodyPr/>
        <a:lstStyle/>
        <a:p>
          <a:endParaRPr lang="en-GB"/>
        </a:p>
      </dgm:t>
    </dgm:pt>
    <dgm:pt modelId="{A2920C7A-39B0-4699-A718-04B3C017AE20}" type="pres">
      <dgm:prSet presAssocID="{62837ADE-C88C-4985-89DB-BE719AC550A4}" presName="linear" presStyleCnt="0">
        <dgm:presLayoutVars>
          <dgm:animLvl val="lvl"/>
          <dgm:resizeHandles val="exact"/>
        </dgm:presLayoutVars>
      </dgm:prSet>
      <dgm:spPr/>
    </dgm:pt>
    <dgm:pt modelId="{66DF7A12-16BB-4EF0-AFC6-CCC1D34E17F1}" type="pres">
      <dgm:prSet presAssocID="{92F3310C-4442-4DFE-8E97-309D4BE3C836}" presName="parentText" presStyleLbl="node1" presStyleIdx="0" presStyleCnt="3">
        <dgm:presLayoutVars>
          <dgm:chMax val="0"/>
          <dgm:bulletEnabled val="1"/>
        </dgm:presLayoutVars>
      </dgm:prSet>
      <dgm:spPr/>
    </dgm:pt>
    <dgm:pt modelId="{319797B8-DFC6-42A4-B943-1AE4AB701657}" type="pres">
      <dgm:prSet presAssocID="{993C8BB2-F6AC-4E53-974D-2D2B75EE6CD4}" presName="spacer" presStyleCnt="0"/>
      <dgm:spPr/>
    </dgm:pt>
    <dgm:pt modelId="{F31DC455-1AF5-4C54-98AA-83BCBE71EBDA}" type="pres">
      <dgm:prSet presAssocID="{7AFE1382-9563-4A92-B8E2-37158879E319}" presName="parentText" presStyleLbl="node1" presStyleIdx="1" presStyleCnt="3">
        <dgm:presLayoutVars>
          <dgm:chMax val="0"/>
          <dgm:bulletEnabled val="1"/>
        </dgm:presLayoutVars>
      </dgm:prSet>
      <dgm:spPr/>
    </dgm:pt>
    <dgm:pt modelId="{B20B400D-ECA7-4CDA-8B24-3E824369F3DF}" type="pres">
      <dgm:prSet presAssocID="{7AFE1382-9563-4A92-B8E2-37158879E319}" presName="childText" presStyleLbl="revTx" presStyleIdx="0" presStyleCnt="2">
        <dgm:presLayoutVars>
          <dgm:bulletEnabled val="1"/>
        </dgm:presLayoutVars>
      </dgm:prSet>
      <dgm:spPr/>
    </dgm:pt>
    <dgm:pt modelId="{151C3EB3-43D7-46DB-B6E1-01DBEB42743E}" type="pres">
      <dgm:prSet presAssocID="{59C96B08-249C-46DF-8F85-668682F6599E}" presName="parentText" presStyleLbl="node1" presStyleIdx="2" presStyleCnt="3">
        <dgm:presLayoutVars>
          <dgm:chMax val="0"/>
          <dgm:bulletEnabled val="1"/>
        </dgm:presLayoutVars>
      </dgm:prSet>
      <dgm:spPr/>
    </dgm:pt>
    <dgm:pt modelId="{68865CE9-22A0-4778-BB8A-886E78EC874E}" type="pres">
      <dgm:prSet presAssocID="{59C96B08-249C-46DF-8F85-668682F6599E}" presName="childText" presStyleLbl="revTx" presStyleIdx="1" presStyleCnt="2">
        <dgm:presLayoutVars>
          <dgm:bulletEnabled val="1"/>
        </dgm:presLayoutVars>
      </dgm:prSet>
      <dgm:spPr/>
    </dgm:pt>
  </dgm:ptLst>
  <dgm:cxnLst>
    <dgm:cxn modelId="{7E008501-8D16-443C-BD9B-8F8C43A2FA1D}" srcId="{7AFE1382-9563-4A92-B8E2-37158879E319}" destId="{F7FE4975-4801-4CE7-9CD5-914DA9060197}" srcOrd="1" destOrd="0" parTransId="{6316BBA7-C573-4976-B030-A03C3CBE8C1E}" sibTransId="{0778036D-2B6F-4240-A62D-9C9FFBC1A4E1}"/>
    <dgm:cxn modelId="{E708E605-2FE7-4E67-8D32-A20F3652D1DD}" type="presOf" srcId="{7AFE1382-9563-4A92-B8E2-37158879E319}" destId="{F31DC455-1AF5-4C54-98AA-83BCBE71EBDA}" srcOrd="0" destOrd="0" presId="urn:microsoft.com/office/officeart/2005/8/layout/vList2"/>
    <dgm:cxn modelId="{23AD9E0C-E8E3-4B25-B4E3-454A85242EE7}" type="presOf" srcId="{92F3310C-4442-4DFE-8E97-309D4BE3C836}" destId="{66DF7A12-16BB-4EF0-AFC6-CCC1D34E17F1}" srcOrd="0" destOrd="0" presId="urn:microsoft.com/office/officeart/2005/8/layout/vList2"/>
    <dgm:cxn modelId="{9A80450D-A259-41B2-98EF-82E988ABD054}" type="presOf" srcId="{3C2190E3-DF78-4E94-9190-9B0478E42703}" destId="{B20B400D-ECA7-4CDA-8B24-3E824369F3DF}" srcOrd="0" destOrd="7" presId="urn:microsoft.com/office/officeart/2005/8/layout/vList2"/>
    <dgm:cxn modelId="{C3985C32-2AB6-410F-89E8-472FB7E49493}" srcId="{DF3E7EFD-A73B-4175-B229-A16453ED82D2}" destId="{FDC51202-57C8-4D6D-93F7-D617B2E0EAA3}" srcOrd="1" destOrd="0" parTransId="{6E58A5BF-EECF-4A89-8B22-E4435964A7A0}" sibTransId="{0652A240-3E13-48AD-AE08-233E04A088D5}"/>
    <dgm:cxn modelId="{B4012136-3105-4FC9-B7FF-72E995D1616F}" srcId="{59C96B08-249C-46DF-8F85-668682F6599E}" destId="{5577EA12-DCB8-4710-8556-69C283642746}" srcOrd="0" destOrd="0" parTransId="{C13D4B39-0538-46A0-9519-DFEDF882512E}" sibTransId="{908070C1-477C-4038-92FA-13BDEBEA337E}"/>
    <dgm:cxn modelId="{F378673F-9D07-4C60-BDD1-16105AD28E20}" srcId="{62837ADE-C88C-4985-89DB-BE719AC550A4}" destId="{7AFE1382-9563-4A92-B8E2-37158879E319}" srcOrd="1" destOrd="0" parTransId="{64A7048E-09D3-450C-B26E-A6B94B061E66}" sibTransId="{33E03092-3B62-4425-832F-816F28894D32}"/>
    <dgm:cxn modelId="{74326160-0273-4D5A-B17E-FF7110ABC3DF}" type="presOf" srcId="{5C99ACAD-1813-402A-9408-17B7F8E952F1}" destId="{68865CE9-22A0-4778-BB8A-886E78EC874E}" srcOrd="0" destOrd="1" presId="urn:microsoft.com/office/officeart/2005/8/layout/vList2"/>
    <dgm:cxn modelId="{66B57B60-B33D-4998-B243-E122892EC56B}" type="presOf" srcId="{6BE8990D-6DDD-4D8C-96B6-D3D96971A4C6}" destId="{B20B400D-ECA7-4CDA-8B24-3E824369F3DF}" srcOrd="0" destOrd="1" presId="urn:microsoft.com/office/officeart/2005/8/layout/vList2"/>
    <dgm:cxn modelId="{BB3EBA43-F54F-4F71-8ED1-8D94C172B9B6}" srcId="{62837ADE-C88C-4985-89DB-BE719AC550A4}" destId="{59C96B08-249C-46DF-8F85-668682F6599E}" srcOrd="2" destOrd="0" parTransId="{9501AD01-4F48-4635-B2B1-9C0F5D24CA9F}" sibTransId="{8527BC2E-9797-433E-AE85-B63217744903}"/>
    <dgm:cxn modelId="{3138BF63-5AE8-4201-B169-CF375E0877AA}" type="presOf" srcId="{08A50D1B-9281-4206-8C52-9A5A3F12F0EB}" destId="{B20B400D-ECA7-4CDA-8B24-3E824369F3DF}" srcOrd="0" destOrd="6" presId="urn:microsoft.com/office/officeart/2005/8/layout/vList2"/>
    <dgm:cxn modelId="{37802866-1196-4542-A74B-377D61573BAC}" srcId="{59C96B08-249C-46DF-8F85-668682F6599E}" destId="{5C99ACAD-1813-402A-9408-17B7F8E952F1}" srcOrd="1" destOrd="0" parTransId="{9C29373B-65C4-4C8F-A2A5-00B598C7068A}" sibTransId="{F4109F4D-33D7-4B72-BB3C-E1CB45D548A1}"/>
    <dgm:cxn modelId="{8741854E-6294-4435-BDDE-168B02517F7F}" type="presOf" srcId="{9305833E-F09A-411B-B26B-94D0C7BAFE9E}" destId="{B20B400D-ECA7-4CDA-8B24-3E824369F3DF}" srcOrd="0" destOrd="8" presId="urn:microsoft.com/office/officeart/2005/8/layout/vList2"/>
    <dgm:cxn modelId="{2CB95A89-E395-49D4-8AC3-332E42A7B04E}" srcId="{DF3E7EFD-A73B-4175-B229-A16453ED82D2}" destId="{6BE8990D-6DDD-4D8C-96B6-D3D96971A4C6}" srcOrd="0" destOrd="0" parTransId="{61AAE120-33E4-4F39-B955-302838836F10}" sibTransId="{B61143A6-D7DF-4FE7-B639-8EAAA01C7BF5}"/>
    <dgm:cxn modelId="{BEABB68D-3F04-4146-B503-C8484DB11814}" type="presOf" srcId="{62837ADE-C88C-4985-89DB-BE719AC550A4}" destId="{A2920C7A-39B0-4699-A718-04B3C017AE20}" srcOrd="0" destOrd="0" presId="urn:microsoft.com/office/officeart/2005/8/layout/vList2"/>
    <dgm:cxn modelId="{70266093-E5E6-41DF-98FD-FA8D6B88EEB1}" type="presOf" srcId="{5577EA12-DCB8-4710-8556-69C283642746}" destId="{68865CE9-22A0-4778-BB8A-886E78EC874E}" srcOrd="0" destOrd="0" presId="urn:microsoft.com/office/officeart/2005/8/layout/vList2"/>
    <dgm:cxn modelId="{F4C0E29A-532C-4EF9-B7D6-44CF0A84789E}" srcId="{3C2190E3-DF78-4E94-9190-9B0478E42703}" destId="{9305833E-F09A-411B-B26B-94D0C7BAFE9E}" srcOrd="0" destOrd="0" parTransId="{4732115E-B7DD-4308-96A3-2EF92F26CDB9}" sibTransId="{B9D2EDE6-B158-4EE6-ABBE-0F5847471672}"/>
    <dgm:cxn modelId="{62F36DA5-6D97-446D-AE32-09319960B799}" type="presOf" srcId="{59C96B08-249C-46DF-8F85-668682F6599E}" destId="{151C3EB3-43D7-46DB-B6E1-01DBEB42743E}" srcOrd="0" destOrd="0" presId="urn:microsoft.com/office/officeart/2005/8/layout/vList2"/>
    <dgm:cxn modelId="{8261C6A5-D502-4642-9136-F705FF243BBB}" srcId="{62837ADE-C88C-4985-89DB-BE719AC550A4}" destId="{92F3310C-4442-4DFE-8E97-309D4BE3C836}" srcOrd="0" destOrd="0" parTransId="{B6DB9439-4D72-45C6-B3E8-FC13E09527DB}" sibTransId="{993C8BB2-F6AC-4E53-974D-2D2B75EE6CD4}"/>
    <dgm:cxn modelId="{AFF9EFAE-22C2-44DC-BFC9-54658E5AB410}" srcId="{7AFE1382-9563-4A92-B8E2-37158879E319}" destId="{3C2190E3-DF78-4E94-9190-9B0478E42703}" srcOrd="2" destOrd="0" parTransId="{52FFD393-8EAD-4DA0-8D84-3C6BB0891D19}" sibTransId="{A8BF3CB1-4077-4C91-9B43-00A0DD08EEA9}"/>
    <dgm:cxn modelId="{43D64DB3-C07E-4349-B8EA-7C8B445C8ABC}" srcId="{7AFE1382-9563-4A92-B8E2-37158879E319}" destId="{DF3E7EFD-A73B-4175-B229-A16453ED82D2}" srcOrd="0" destOrd="0" parTransId="{062090CB-F542-49B2-9E23-565E60BA076B}" sibTransId="{01D02AF6-C13F-4CBE-8232-4E3DC1C36A35}"/>
    <dgm:cxn modelId="{9ABB85B3-2396-42C0-9006-7BA9FB397C14}" type="presOf" srcId="{3C379302-F04A-4759-9C75-CACD6D017700}" destId="{B20B400D-ECA7-4CDA-8B24-3E824369F3DF}" srcOrd="0" destOrd="3" presId="urn:microsoft.com/office/officeart/2005/8/layout/vList2"/>
    <dgm:cxn modelId="{A20091BE-7AC0-41B3-B835-D504E0059070}" type="presOf" srcId="{F7FE4975-4801-4CE7-9CD5-914DA9060197}" destId="{B20B400D-ECA7-4CDA-8B24-3E824369F3DF}" srcOrd="0" destOrd="4" presId="urn:microsoft.com/office/officeart/2005/8/layout/vList2"/>
    <dgm:cxn modelId="{2AC3B3C2-7D5E-4B8E-A045-2641BD36E1EA}" type="presOf" srcId="{FDC51202-57C8-4D6D-93F7-D617B2E0EAA3}" destId="{B20B400D-ECA7-4CDA-8B24-3E824369F3DF}" srcOrd="0" destOrd="2" presId="urn:microsoft.com/office/officeart/2005/8/layout/vList2"/>
    <dgm:cxn modelId="{5F9EACC5-5A36-4239-BE49-7C667A584922}" srcId="{F7FE4975-4801-4CE7-9CD5-914DA9060197}" destId="{08A50D1B-9281-4206-8C52-9A5A3F12F0EB}" srcOrd="1" destOrd="0" parTransId="{89D4D27F-4B35-43DA-988B-3775110A4626}" sibTransId="{0EB9CDE4-5358-4169-BCF8-E80D6D644C57}"/>
    <dgm:cxn modelId="{4C811FD7-9D64-4FF4-995E-84416AE165B4}" srcId="{DF3E7EFD-A73B-4175-B229-A16453ED82D2}" destId="{3C379302-F04A-4759-9C75-CACD6D017700}" srcOrd="2" destOrd="0" parTransId="{25573716-3C8C-4706-BE4E-94AC43DD0BFC}" sibTransId="{5805A37E-1ED6-430D-95B8-6B3B9276F797}"/>
    <dgm:cxn modelId="{3B428DDF-F5E9-4F35-A34A-EFB12C8D4D52}" type="presOf" srcId="{DF3E7EFD-A73B-4175-B229-A16453ED82D2}" destId="{B20B400D-ECA7-4CDA-8B24-3E824369F3DF}" srcOrd="0" destOrd="0" presId="urn:microsoft.com/office/officeart/2005/8/layout/vList2"/>
    <dgm:cxn modelId="{72CEDBE1-D297-4ED9-B82D-37CF32ECB19A}" srcId="{F7FE4975-4801-4CE7-9CD5-914DA9060197}" destId="{613F603C-D3C1-42FB-86F0-B85ADB74B8CE}" srcOrd="0" destOrd="0" parTransId="{377D9BA6-1E1E-4CFA-8673-181846C00C06}" sibTransId="{77E92B8F-4D6C-4844-837A-97DF75F67A46}"/>
    <dgm:cxn modelId="{24AF09FB-E667-4415-B7BB-7E1D24FD12F2}" type="presOf" srcId="{613F603C-D3C1-42FB-86F0-B85ADB74B8CE}" destId="{B20B400D-ECA7-4CDA-8B24-3E824369F3DF}" srcOrd="0" destOrd="5" presId="urn:microsoft.com/office/officeart/2005/8/layout/vList2"/>
    <dgm:cxn modelId="{306CD7A3-3617-4FBD-8F45-05DA0D279EA9}" type="presParOf" srcId="{A2920C7A-39B0-4699-A718-04B3C017AE20}" destId="{66DF7A12-16BB-4EF0-AFC6-CCC1D34E17F1}" srcOrd="0" destOrd="0" presId="urn:microsoft.com/office/officeart/2005/8/layout/vList2"/>
    <dgm:cxn modelId="{34DA77E7-0696-4799-807D-FE692A3959F2}" type="presParOf" srcId="{A2920C7A-39B0-4699-A718-04B3C017AE20}" destId="{319797B8-DFC6-42A4-B943-1AE4AB701657}" srcOrd="1" destOrd="0" presId="urn:microsoft.com/office/officeart/2005/8/layout/vList2"/>
    <dgm:cxn modelId="{AB9261B7-82CE-41DE-BDF0-8F94ACAC2249}" type="presParOf" srcId="{A2920C7A-39B0-4699-A718-04B3C017AE20}" destId="{F31DC455-1AF5-4C54-98AA-83BCBE71EBDA}" srcOrd="2" destOrd="0" presId="urn:microsoft.com/office/officeart/2005/8/layout/vList2"/>
    <dgm:cxn modelId="{FA769382-6F83-461D-BE75-60C3D9761446}" type="presParOf" srcId="{A2920C7A-39B0-4699-A718-04B3C017AE20}" destId="{B20B400D-ECA7-4CDA-8B24-3E824369F3DF}" srcOrd="3" destOrd="0" presId="urn:microsoft.com/office/officeart/2005/8/layout/vList2"/>
    <dgm:cxn modelId="{B0666C14-580E-41F5-ADED-02F70C63DB49}" type="presParOf" srcId="{A2920C7A-39B0-4699-A718-04B3C017AE20}" destId="{151C3EB3-43D7-46DB-B6E1-01DBEB42743E}" srcOrd="4" destOrd="0" presId="urn:microsoft.com/office/officeart/2005/8/layout/vList2"/>
    <dgm:cxn modelId="{CDC7E46E-C7CD-48AE-8CE6-C1F9C25CA300}" type="presParOf" srcId="{A2920C7A-39B0-4699-A718-04B3C017AE20}" destId="{68865CE9-22A0-4778-BB8A-886E78EC874E}"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F7A12-16BB-4EF0-AFC6-CCC1D34E17F1}">
      <dsp:nvSpPr>
        <dsp:cNvPr id="0" name=""/>
        <dsp:cNvSpPr/>
      </dsp:nvSpPr>
      <dsp:spPr>
        <a:xfrm>
          <a:off x="0" y="151887"/>
          <a:ext cx="6259157" cy="8783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Introduction</a:t>
          </a:r>
          <a:endParaRPr lang="en-US" sz="2200" kern="1200"/>
        </a:p>
      </dsp:txBody>
      <dsp:txXfrm>
        <a:off x="42879" y="194766"/>
        <a:ext cx="6173399" cy="792619"/>
      </dsp:txXfrm>
    </dsp:sp>
    <dsp:sp modelId="{F31DC455-1AF5-4C54-98AA-83BCBE71EBDA}">
      <dsp:nvSpPr>
        <dsp:cNvPr id="0" name=""/>
        <dsp:cNvSpPr/>
      </dsp:nvSpPr>
      <dsp:spPr>
        <a:xfrm>
          <a:off x="0" y="1093625"/>
          <a:ext cx="6259157" cy="8783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We are going to be covering:</a:t>
          </a:r>
          <a:endParaRPr lang="en-US" sz="2200" kern="1200"/>
        </a:p>
      </dsp:txBody>
      <dsp:txXfrm>
        <a:off x="42879" y="1136504"/>
        <a:ext cx="6173399" cy="792619"/>
      </dsp:txXfrm>
    </dsp:sp>
    <dsp:sp modelId="{B20B400D-ECA7-4CDA-8B24-3E824369F3DF}">
      <dsp:nvSpPr>
        <dsp:cNvPr id="0" name=""/>
        <dsp:cNvSpPr/>
      </dsp:nvSpPr>
      <dsp:spPr>
        <a:xfrm>
          <a:off x="0" y="1972002"/>
          <a:ext cx="6259157"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72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a:t>The history of AI</a:t>
          </a:r>
          <a:endParaRPr lang="en-US" sz="1700" kern="1200"/>
        </a:p>
        <a:p>
          <a:pPr marL="342900" lvl="2" indent="-171450" algn="l" defTabSz="755650">
            <a:lnSpc>
              <a:spcPct val="90000"/>
            </a:lnSpc>
            <a:spcBef>
              <a:spcPct val="0"/>
            </a:spcBef>
            <a:spcAft>
              <a:spcPct val="20000"/>
            </a:spcAft>
            <a:buChar char="•"/>
          </a:pPr>
          <a:r>
            <a:rPr lang="en-GB" sz="1700" kern="1200"/>
            <a:t>The ideas behind it.</a:t>
          </a:r>
          <a:endParaRPr lang="en-US" sz="1700" kern="1200"/>
        </a:p>
        <a:p>
          <a:pPr marL="342900" lvl="2" indent="-171450" algn="l" defTabSz="755650">
            <a:lnSpc>
              <a:spcPct val="90000"/>
            </a:lnSpc>
            <a:spcBef>
              <a:spcPct val="0"/>
            </a:spcBef>
            <a:spcAft>
              <a:spcPct val="20000"/>
            </a:spcAft>
            <a:buChar char="•"/>
          </a:pPr>
          <a:r>
            <a:rPr lang="en-GB" sz="1700" kern="1200"/>
            <a:t>The key people who drove the field forward.</a:t>
          </a:r>
          <a:endParaRPr lang="en-US" sz="1700" kern="1200"/>
        </a:p>
        <a:p>
          <a:pPr marL="342900" lvl="2" indent="-171450" algn="l" defTabSz="755650">
            <a:lnSpc>
              <a:spcPct val="90000"/>
            </a:lnSpc>
            <a:spcBef>
              <a:spcPct val="0"/>
            </a:spcBef>
            <a:spcAft>
              <a:spcPct val="20000"/>
            </a:spcAft>
            <a:buChar char="•"/>
          </a:pPr>
          <a:r>
            <a:rPr lang="en-GB" sz="1700" kern="1200" dirty="0"/>
            <a:t>How the various scientific developments lead to breakthroughs.</a:t>
          </a:r>
          <a:endParaRPr lang="en-US" sz="1700" kern="1200" dirty="0"/>
        </a:p>
        <a:p>
          <a:pPr marL="171450" lvl="1" indent="-171450" algn="l" defTabSz="755650">
            <a:lnSpc>
              <a:spcPct val="90000"/>
            </a:lnSpc>
            <a:spcBef>
              <a:spcPct val="0"/>
            </a:spcBef>
            <a:spcAft>
              <a:spcPct val="20000"/>
            </a:spcAft>
            <a:buChar char="•"/>
          </a:pPr>
          <a:r>
            <a:rPr lang="en-GB" sz="1700" kern="1200"/>
            <a:t>The mathematics behind it.</a:t>
          </a:r>
          <a:endParaRPr lang="en-US" sz="1700" kern="1200"/>
        </a:p>
        <a:p>
          <a:pPr marL="342900" lvl="2" indent="-171450" algn="l" defTabSz="755650">
            <a:lnSpc>
              <a:spcPct val="90000"/>
            </a:lnSpc>
            <a:spcBef>
              <a:spcPct val="0"/>
            </a:spcBef>
            <a:spcAft>
              <a:spcPct val="20000"/>
            </a:spcAft>
            <a:buChar char="•"/>
          </a:pPr>
          <a:r>
            <a:rPr lang="en-GB" sz="1700" kern="1200"/>
            <a:t>The functions and algorithms.</a:t>
          </a:r>
          <a:endParaRPr lang="en-US" sz="1700" kern="1200"/>
        </a:p>
        <a:p>
          <a:pPr marL="342900" lvl="2" indent="-171450" algn="l" defTabSz="755650">
            <a:lnSpc>
              <a:spcPct val="90000"/>
            </a:lnSpc>
            <a:spcBef>
              <a:spcPct val="0"/>
            </a:spcBef>
            <a:spcAft>
              <a:spcPct val="20000"/>
            </a:spcAft>
            <a:buChar char="•"/>
          </a:pPr>
          <a:r>
            <a:rPr lang="en-GB" sz="1700" kern="1200" dirty="0"/>
            <a:t>Linear algebra.</a:t>
          </a:r>
          <a:endParaRPr lang="en-US" sz="1700" kern="1200" dirty="0"/>
        </a:p>
        <a:p>
          <a:pPr marL="171450" lvl="1" indent="-171450" algn="l" defTabSz="755650">
            <a:lnSpc>
              <a:spcPct val="90000"/>
            </a:lnSpc>
            <a:spcBef>
              <a:spcPct val="0"/>
            </a:spcBef>
            <a:spcAft>
              <a:spcPct val="20000"/>
            </a:spcAft>
            <a:buChar char="•"/>
          </a:pPr>
          <a:r>
            <a:rPr lang="en-GB" sz="1700" kern="1200"/>
            <a:t>How we can create one in Python.</a:t>
          </a:r>
          <a:endParaRPr lang="en-US" sz="1700" kern="1200"/>
        </a:p>
        <a:p>
          <a:pPr marL="342900" lvl="2" indent="-171450" algn="l" defTabSz="755650">
            <a:lnSpc>
              <a:spcPct val="90000"/>
            </a:lnSpc>
            <a:spcBef>
              <a:spcPct val="0"/>
            </a:spcBef>
            <a:spcAft>
              <a:spcPct val="20000"/>
            </a:spcAft>
            <a:buChar char="•"/>
          </a:pPr>
          <a:r>
            <a:rPr lang="en-GB" sz="1700" kern="1200" dirty="0"/>
            <a:t>How to create the very first AI the Perceptron.</a:t>
          </a:r>
          <a:endParaRPr lang="en-US" sz="1700" kern="1200" dirty="0"/>
        </a:p>
      </dsp:txBody>
      <dsp:txXfrm>
        <a:off x="0" y="1972002"/>
        <a:ext cx="6259157" cy="2869020"/>
      </dsp:txXfrm>
    </dsp:sp>
    <dsp:sp modelId="{151C3EB3-43D7-46DB-B6E1-01DBEB42743E}">
      <dsp:nvSpPr>
        <dsp:cNvPr id="0" name=""/>
        <dsp:cNvSpPr/>
      </dsp:nvSpPr>
      <dsp:spPr>
        <a:xfrm>
          <a:off x="0" y="4841022"/>
          <a:ext cx="6259157" cy="87837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kern="1200"/>
            <a:t>By the end I hope you will be able to answer these questions:</a:t>
          </a:r>
          <a:endParaRPr lang="en-US" sz="2200" kern="1200"/>
        </a:p>
      </dsp:txBody>
      <dsp:txXfrm>
        <a:off x="42879" y="4883901"/>
        <a:ext cx="6173399" cy="792619"/>
      </dsp:txXfrm>
    </dsp:sp>
    <dsp:sp modelId="{68865CE9-22A0-4778-BB8A-886E78EC874E}">
      <dsp:nvSpPr>
        <dsp:cNvPr id="0" name=""/>
        <dsp:cNvSpPr/>
      </dsp:nvSpPr>
      <dsp:spPr>
        <a:xfrm>
          <a:off x="0" y="5719400"/>
          <a:ext cx="6259157" cy="592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72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GB" sz="1700" kern="1200"/>
            <a:t>How does it work?</a:t>
          </a:r>
          <a:endParaRPr lang="en-US" sz="1700" kern="1200"/>
        </a:p>
        <a:p>
          <a:pPr marL="171450" lvl="1" indent="-171450" algn="l" defTabSz="755650">
            <a:lnSpc>
              <a:spcPct val="90000"/>
            </a:lnSpc>
            <a:spcBef>
              <a:spcPct val="0"/>
            </a:spcBef>
            <a:spcAft>
              <a:spcPct val="20000"/>
            </a:spcAft>
            <a:buChar char="•"/>
          </a:pPr>
          <a:r>
            <a:rPr lang="en-US" sz="1700" kern="1200" dirty="0"/>
            <a:t>What can I use it for?</a:t>
          </a:r>
        </a:p>
      </dsp:txBody>
      <dsp:txXfrm>
        <a:off x="0" y="5719400"/>
        <a:ext cx="6259157" cy="5920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E616D5-8845-48FA-9169-A6BFB79706B8}" type="datetimeFigureOut">
              <a:rPr lang="en-GB" smtClean="0"/>
              <a:t>14/04/2025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F662D3-7D9D-4EF4-89B3-A13BA2A292DB}" type="slidenum">
              <a:rPr lang="en-GB" smtClean="0"/>
              <a:t>‹#›</a:t>
            </a:fld>
            <a:endParaRPr lang="en-GB"/>
          </a:p>
        </p:txBody>
      </p:sp>
    </p:spTree>
    <p:extLst>
      <p:ext uri="{BB962C8B-B14F-4D97-AF65-F5344CB8AC3E}">
        <p14:creationId xmlns:p14="http://schemas.microsoft.com/office/powerpoint/2010/main" val="2349221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F662D3-7D9D-4EF4-89B3-A13BA2A292DB}" type="slidenum">
              <a:rPr lang="en-GB" smtClean="0"/>
              <a:t>1</a:t>
            </a:fld>
            <a:endParaRPr lang="en-GB"/>
          </a:p>
        </p:txBody>
      </p:sp>
    </p:spTree>
    <p:extLst>
      <p:ext uri="{BB962C8B-B14F-4D97-AF65-F5344CB8AC3E}">
        <p14:creationId xmlns:p14="http://schemas.microsoft.com/office/powerpoint/2010/main" val="1354324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need something to train our network on. A sample of the data we are trying to analyse.</a:t>
            </a:r>
          </a:p>
          <a:p>
            <a:r>
              <a:rPr lang="en-GB" dirty="0"/>
              <a:t>The thing I picked for us to analyse is something for our SREs out there. The four golden signals.</a:t>
            </a:r>
          </a:p>
          <a:p>
            <a:r>
              <a:rPr lang="en-GB" dirty="0"/>
              <a:t>Recap of what these are for those unfamiliar - Four metrics chosen to give a complete view of system health. They consist of:</a:t>
            </a:r>
          </a:p>
          <a:p>
            <a:r>
              <a:rPr lang="en-GB" dirty="0"/>
              <a:t>Latency to tell you how well your system is performing.</a:t>
            </a:r>
          </a:p>
          <a:p>
            <a:r>
              <a:rPr lang="en-GB" dirty="0"/>
              <a:t>Traffic to show you how much you system is doing.</a:t>
            </a:r>
          </a:p>
          <a:p>
            <a:r>
              <a:rPr lang="en-GB" dirty="0"/>
              <a:t>Errors to show you how often your system is failing. </a:t>
            </a:r>
          </a:p>
          <a:p>
            <a:r>
              <a:rPr lang="en-GB" dirty="0"/>
              <a:t>Saturation to show how close to system limits you are.</a:t>
            </a:r>
          </a:p>
          <a:p>
            <a:endParaRPr lang="en-GB" dirty="0"/>
          </a:p>
          <a:p>
            <a:r>
              <a:rPr lang="en-GB" dirty="0"/>
              <a:t>The size of the input neurons of your neural network needs to match the data you are analysing. So now it makes sense why I chose four neurons.</a:t>
            </a:r>
          </a:p>
          <a:p>
            <a:endParaRPr lang="en-GB" dirty="0"/>
          </a:p>
          <a:p>
            <a:r>
              <a:rPr lang="en-GB" dirty="0"/>
              <a:t>The data here is what is know in data engineering as synthetic. Which means, I made it up.</a:t>
            </a:r>
          </a:p>
        </p:txBody>
      </p:sp>
      <p:sp>
        <p:nvSpPr>
          <p:cNvPr id="4" name="Slide Number Placeholder 3"/>
          <p:cNvSpPr>
            <a:spLocks noGrp="1"/>
          </p:cNvSpPr>
          <p:nvPr>
            <p:ph type="sldNum" sz="quarter" idx="5"/>
          </p:nvPr>
        </p:nvSpPr>
        <p:spPr/>
        <p:txBody>
          <a:bodyPr/>
          <a:lstStyle/>
          <a:p>
            <a:fld id="{154BF0C8-E39F-4A2B-8CFB-9400A6723B00}" type="slidenum">
              <a:rPr lang="en-GB" smtClean="0"/>
              <a:t>10</a:t>
            </a:fld>
            <a:endParaRPr lang="en-GB"/>
          </a:p>
        </p:txBody>
      </p:sp>
    </p:spTree>
    <p:extLst>
      <p:ext uri="{BB962C8B-B14F-4D97-AF65-F5344CB8AC3E}">
        <p14:creationId xmlns:p14="http://schemas.microsoft.com/office/powerpoint/2010/main" val="2227214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next step in our code is to create the training data that we just looked at on the previous slide.</a:t>
            </a:r>
          </a:p>
          <a:p>
            <a:r>
              <a:rPr lang="en-GB" dirty="0"/>
              <a:t>Going to feed the data into an array.</a:t>
            </a:r>
          </a:p>
          <a:p>
            <a:r>
              <a:rPr lang="en-GB" dirty="0"/>
              <a:t>As well as creating a second array for the expected result of the data. Are the four golden signals indicating a system at risk or not.</a:t>
            </a:r>
          </a:p>
          <a:p>
            <a:r>
              <a:rPr lang="en-GB" dirty="0"/>
              <a:t>We do need to reshape the arrays. The input data matrix needs to be transposed (hey we learned about that earlier!).</a:t>
            </a:r>
          </a:p>
          <a:p>
            <a:r>
              <a:rPr lang="en-GB" dirty="0"/>
              <a:t>We need to turn y which is a vector into a matrix as well.</a:t>
            </a:r>
          </a:p>
          <a:p>
            <a:endParaRPr lang="en-GB" dirty="0"/>
          </a:p>
        </p:txBody>
      </p:sp>
      <p:sp>
        <p:nvSpPr>
          <p:cNvPr id="4" name="Slide Number Placeholder 3"/>
          <p:cNvSpPr>
            <a:spLocks noGrp="1"/>
          </p:cNvSpPr>
          <p:nvPr>
            <p:ph type="sldNum" sz="quarter" idx="5"/>
          </p:nvPr>
        </p:nvSpPr>
        <p:spPr/>
        <p:txBody>
          <a:bodyPr/>
          <a:lstStyle/>
          <a:p>
            <a:fld id="{154BF0C8-E39F-4A2B-8CFB-9400A6723B00}" type="slidenum">
              <a:rPr lang="en-GB" smtClean="0"/>
              <a:t>11</a:t>
            </a:fld>
            <a:endParaRPr lang="en-GB"/>
          </a:p>
        </p:txBody>
      </p:sp>
    </p:spTree>
    <p:extLst>
      <p:ext uri="{BB962C8B-B14F-4D97-AF65-F5344CB8AC3E}">
        <p14:creationId xmlns:p14="http://schemas.microsoft.com/office/powerpoint/2010/main" val="160560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we’re defining the activation function. Step four is just writing that step activation function into code.</a:t>
            </a:r>
          </a:p>
          <a:p>
            <a:r>
              <a:rPr lang="en-GB" dirty="0"/>
              <a:t>The next step in our code is to feed the data into the perceptron. This is called the Feed Forward process.</a:t>
            </a:r>
            <a:br>
              <a:rPr lang="en-GB" dirty="0"/>
            </a:br>
            <a:r>
              <a:rPr lang="en-GB" dirty="0"/>
              <a:t>The feed forward process is how a neural network makes a decision.</a:t>
            </a:r>
          </a:p>
          <a:p>
            <a:r>
              <a:rPr lang="en-GB" dirty="0"/>
              <a:t>You give it the input, it looks at those inputs, gives each one a level of importance with the weights. Then adds this bias. Then it combines everything and decides whether to "activate" or not. The result is the network's prediction.</a:t>
            </a:r>
          </a:p>
          <a:p>
            <a:endParaRPr lang="en-GB" dirty="0"/>
          </a:p>
          <a:p>
            <a:r>
              <a:rPr lang="en-GB" dirty="0"/>
              <a:t>As you may have figured out. This is probably not a very good way to make a prediction. Earlier on we assigned the weights and biases random numbers. In effect giving all the neurons random importance. That’s going to end in completely random predictions. So we need a way to improve the predictions.</a:t>
            </a:r>
          </a:p>
        </p:txBody>
      </p:sp>
      <p:sp>
        <p:nvSpPr>
          <p:cNvPr id="4" name="Slide Number Placeholder 3"/>
          <p:cNvSpPr>
            <a:spLocks noGrp="1"/>
          </p:cNvSpPr>
          <p:nvPr>
            <p:ph type="sldNum" sz="quarter" idx="5"/>
          </p:nvPr>
        </p:nvSpPr>
        <p:spPr/>
        <p:txBody>
          <a:bodyPr/>
          <a:lstStyle/>
          <a:p>
            <a:fld id="{154BF0C8-E39F-4A2B-8CFB-9400A6723B00}" type="slidenum">
              <a:rPr lang="en-GB" smtClean="0"/>
              <a:t>12</a:t>
            </a:fld>
            <a:endParaRPr lang="en-GB"/>
          </a:p>
        </p:txBody>
      </p:sp>
    </p:spTree>
    <p:extLst>
      <p:ext uri="{BB962C8B-B14F-4D97-AF65-F5344CB8AC3E}">
        <p14:creationId xmlns:p14="http://schemas.microsoft.com/office/powerpoint/2010/main" val="693307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Rosenblatt figured out a way to improve the predictions. Taking inspirations from real brains and intelligence the neural network is trained. In the exact way we learn things, we get something wrong, we learn the correct things, we learn. This is exactly what Rosenblatt attempted with his Perceptron.</a:t>
            </a:r>
          </a:p>
          <a:p>
            <a:endParaRPr lang="en-GB" dirty="0"/>
          </a:p>
          <a:p>
            <a:r>
              <a:rPr lang="en-GB" dirty="0"/>
              <a:t>Rosenblatt’s rule defines how the perceptron is trained. Essentially when it makes a mistake in its prediction the weights of the perceptron are updated.</a:t>
            </a:r>
          </a:p>
          <a:p>
            <a:endParaRPr lang="en-GB" dirty="0"/>
          </a:p>
          <a:p>
            <a:r>
              <a:rPr lang="en-GB" dirty="0"/>
              <a:t>The weights and biases need to be updated in the opposite direction of the wrong prediction it makes.</a:t>
            </a:r>
          </a:p>
          <a:p>
            <a:endParaRPr lang="en-GB" dirty="0"/>
          </a:p>
          <a:p>
            <a:r>
              <a:rPr lang="en-GB" dirty="0"/>
              <a:t>There error will be multiplied by a learning rate before updating the new weightings/bias. The learning weight is an important metric that tells us how much to update the weights and biases. Essentially a scaling factor for the weights and biases. Without it the updates could be too large making the learning chaotic and unstable.</a:t>
            </a:r>
          </a:p>
        </p:txBody>
      </p:sp>
      <p:sp>
        <p:nvSpPr>
          <p:cNvPr id="4" name="Slide Number Placeholder 3"/>
          <p:cNvSpPr>
            <a:spLocks noGrp="1"/>
          </p:cNvSpPr>
          <p:nvPr>
            <p:ph type="sldNum" sz="quarter" idx="5"/>
          </p:nvPr>
        </p:nvSpPr>
        <p:spPr/>
        <p:txBody>
          <a:bodyPr/>
          <a:lstStyle/>
          <a:p>
            <a:fld id="{154BF0C8-E39F-4A2B-8CFB-9400A6723B00}" type="slidenum">
              <a:rPr lang="en-GB" smtClean="0"/>
              <a:t>13</a:t>
            </a:fld>
            <a:endParaRPr lang="en-GB"/>
          </a:p>
        </p:txBody>
      </p:sp>
    </p:spTree>
    <p:extLst>
      <p:ext uri="{BB962C8B-B14F-4D97-AF65-F5344CB8AC3E}">
        <p14:creationId xmlns:p14="http://schemas.microsoft.com/office/powerpoint/2010/main" val="217145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step is for us to create a training loop using Rosenblatt’s rule.</a:t>
            </a:r>
          </a:p>
          <a:p>
            <a:r>
              <a:rPr lang="en-GB" dirty="0"/>
              <a:t>In effect what we are doing is continually getting the perceptron to make predictions then updating the weights and biases after each forward pass of the data until eventually it has learned the patterns in the data.</a:t>
            </a:r>
          </a:p>
          <a:p>
            <a:r>
              <a:rPr lang="en-GB" dirty="0"/>
              <a:t>We’re using a loop to get the perceptron to make a prediction then for us to update the weights and biases and then repeat this process.</a:t>
            </a:r>
          </a:p>
        </p:txBody>
      </p:sp>
      <p:sp>
        <p:nvSpPr>
          <p:cNvPr id="4" name="Slide Number Placeholder 3"/>
          <p:cNvSpPr>
            <a:spLocks noGrp="1"/>
          </p:cNvSpPr>
          <p:nvPr>
            <p:ph type="sldNum" sz="quarter" idx="5"/>
          </p:nvPr>
        </p:nvSpPr>
        <p:spPr/>
        <p:txBody>
          <a:bodyPr/>
          <a:lstStyle/>
          <a:p>
            <a:fld id="{154BF0C8-E39F-4A2B-8CFB-9400A6723B00}" type="slidenum">
              <a:rPr lang="en-GB" smtClean="0"/>
              <a:t>14</a:t>
            </a:fld>
            <a:endParaRPr lang="en-GB"/>
          </a:p>
        </p:txBody>
      </p:sp>
    </p:spTree>
    <p:extLst>
      <p:ext uri="{BB962C8B-B14F-4D97-AF65-F5344CB8AC3E}">
        <p14:creationId xmlns:p14="http://schemas.microsoft.com/office/powerpoint/2010/main" val="2354088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we’ll bring all the code together we previously went through and call the functions and print the outputs.</a:t>
            </a:r>
          </a:p>
          <a:p>
            <a:endParaRPr lang="en-GB" dirty="0"/>
          </a:p>
          <a:p>
            <a:r>
              <a:rPr lang="en-GB" dirty="0"/>
              <a:t>We’ve done it, we have built our first neural network the Perceptron.</a:t>
            </a:r>
          </a:p>
          <a:p>
            <a:endParaRPr lang="en-GB" dirty="0"/>
          </a:p>
          <a:p>
            <a:r>
              <a:rPr lang="en-GB" dirty="0"/>
              <a:t>I ran the training of this network with 20 loops and it gave me a 100% success rate on predicting the training data.</a:t>
            </a:r>
          </a:p>
        </p:txBody>
      </p:sp>
      <p:sp>
        <p:nvSpPr>
          <p:cNvPr id="4" name="Slide Number Placeholder 3"/>
          <p:cNvSpPr>
            <a:spLocks noGrp="1"/>
          </p:cNvSpPr>
          <p:nvPr>
            <p:ph type="sldNum" sz="quarter" idx="5"/>
          </p:nvPr>
        </p:nvSpPr>
        <p:spPr/>
        <p:txBody>
          <a:bodyPr/>
          <a:lstStyle/>
          <a:p>
            <a:fld id="{154BF0C8-E39F-4A2B-8CFB-9400A6723B00}" type="slidenum">
              <a:rPr lang="en-GB" smtClean="0"/>
              <a:t>15</a:t>
            </a:fld>
            <a:endParaRPr lang="en-GB"/>
          </a:p>
        </p:txBody>
      </p:sp>
    </p:spTree>
    <p:extLst>
      <p:ext uri="{BB962C8B-B14F-4D97-AF65-F5344CB8AC3E}">
        <p14:creationId xmlns:p14="http://schemas.microsoft.com/office/powerpoint/2010/main" val="495002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were some problems with the Perceptron with criticisms outlined in a somewhat controversial book by Marvin Minsky and Seymour </a:t>
            </a:r>
            <a:r>
              <a:rPr lang="en-GB" dirty="0" err="1"/>
              <a:t>Papert</a:t>
            </a:r>
            <a:r>
              <a:rPr lang="en-GB" dirty="0"/>
              <a:t>.</a:t>
            </a:r>
          </a:p>
          <a:p>
            <a:r>
              <a:rPr lang="en-GB" dirty="0"/>
              <a:t>It is unable to solve the Boolean exclusive-or problem (or XOR).</a:t>
            </a:r>
          </a:p>
          <a:p>
            <a:r>
              <a:rPr lang="en-GB" dirty="0"/>
              <a:t>Unable to distinguish connectedness predicates. Which is a fancy mathematical way to say that it can’t determine whether two elements are connected. The image on the cover of the book illustrates this, with the perceptron being unable to tell the two images apart. One consists of two lines, the other of a single line.</a:t>
            </a:r>
            <a:br>
              <a:rPr lang="en-GB" dirty="0"/>
            </a:br>
            <a:r>
              <a:rPr lang="en-GB" dirty="0"/>
              <a:t>AI development was slower than was hoped as expectations were very high.</a:t>
            </a:r>
          </a:p>
          <a:p>
            <a:r>
              <a:rPr lang="en-GB" dirty="0"/>
              <a:t>The sad death of Frank Rosenblatt on his 43</a:t>
            </a:r>
            <a:r>
              <a:rPr lang="en-GB" baseline="30000" dirty="0"/>
              <a:t>rd</a:t>
            </a:r>
            <a:r>
              <a:rPr lang="en-GB" dirty="0"/>
              <a:t> birthday in 1971 who was working on a multi-layered neural network that would have overcome the problems of the original Perceptron.</a:t>
            </a:r>
          </a:p>
          <a:p>
            <a:r>
              <a:rPr lang="en-GB" dirty="0"/>
              <a:t>These things combined led to a decline in AI research and funding in what has retrospectively become known as the first AI winter.</a:t>
            </a:r>
          </a:p>
          <a:p>
            <a:endParaRPr lang="en-GB" dirty="0"/>
          </a:p>
          <a:p>
            <a:r>
              <a:rPr lang="en-GB" dirty="0"/>
              <a:t>Next time we will look at the developments that eventually led to the development of multi-layer neural networks, and again how to build one of those.</a:t>
            </a:r>
          </a:p>
        </p:txBody>
      </p:sp>
      <p:sp>
        <p:nvSpPr>
          <p:cNvPr id="4" name="Slide Number Placeholder 3"/>
          <p:cNvSpPr>
            <a:spLocks noGrp="1"/>
          </p:cNvSpPr>
          <p:nvPr>
            <p:ph type="sldNum" sz="quarter" idx="5"/>
          </p:nvPr>
        </p:nvSpPr>
        <p:spPr/>
        <p:txBody>
          <a:bodyPr/>
          <a:lstStyle/>
          <a:p>
            <a:fld id="{154BF0C8-E39F-4A2B-8CFB-9400A6723B00}" type="slidenum">
              <a:rPr lang="en-GB" smtClean="0"/>
              <a:t>16</a:t>
            </a:fld>
            <a:endParaRPr lang="en-GB"/>
          </a:p>
        </p:txBody>
      </p:sp>
    </p:spTree>
    <p:extLst>
      <p:ext uri="{BB962C8B-B14F-4D97-AF65-F5344CB8AC3E}">
        <p14:creationId xmlns:p14="http://schemas.microsoft.com/office/powerpoint/2010/main" val="933259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4BF0C8-E39F-4A2B-8CFB-9400A6723B00}" type="slidenum">
              <a:rPr lang="en-GB" smtClean="0"/>
              <a:t>17</a:t>
            </a:fld>
            <a:endParaRPr lang="en-GB"/>
          </a:p>
        </p:txBody>
      </p:sp>
    </p:spTree>
    <p:extLst>
      <p:ext uri="{BB962C8B-B14F-4D97-AF65-F5344CB8AC3E}">
        <p14:creationId xmlns:p14="http://schemas.microsoft.com/office/powerpoint/2010/main" val="3128334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be taking a journey through history. Starting at the beginning of the artificial intelligence field of study and 1943 and going up to mid-70s.</a:t>
            </a:r>
          </a:p>
          <a:p>
            <a:r>
              <a:rPr lang="en-GB" dirty="0"/>
              <a:t>We’ll be looking at the green bits of the graphic here.</a:t>
            </a:r>
          </a:p>
          <a:p>
            <a:r>
              <a:rPr lang="en-GB" dirty="0"/>
              <a:t>By doing this I hope to be able to show you the key people behind AI’s first conception. Their ideas and intuitions that drove the field forward. By looking at these developments in chronological order I hope you will be able to see how the ideas have built upon each-other to demystify the apparent complexity.</a:t>
            </a:r>
          </a:p>
          <a:p>
            <a:r>
              <a:rPr lang="en-GB" dirty="0"/>
              <a:t>We will (unfortunately) be covering some mathematics, but machine learning is 90% mathematics anyway. But, don’t worry I will try and make this as painless as possible and hopefully demonstrate it in a way that will allow you to visualise how it works and understand it on an intuitive level (even if you’re not able to derive the solutions yourself).</a:t>
            </a:r>
          </a:p>
          <a:p>
            <a:r>
              <a:rPr lang="en-GB" dirty="0"/>
              <a:t>With this knowledge I will show you how you can create your own Neural networks in python starting with the very first neural network know as a Perceptron.</a:t>
            </a:r>
          </a:p>
          <a:p>
            <a:r>
              <a:rPr lang="en-GB" dirty="0"/>
              <a:t>By the end of this I hope you will all understand how AI works, and lastly what are the practical uses, how might you use them?</a:t>
            </a:r>
          </a:p>
        </p:txBody>
      </p:sp>
      <p:sp>
        <p:nvSpPr>
          <p:cNvPr id="4" name="Slide Number Placeholder 3"/>
          <p:cNvSpPr>
            <a:spLocks noGrp="1"/>
          </p:cNvSpPr>
          <p:nvPr>
            <p:ph type="sldNum" sz="quarter" idx="5"/>
          </p:nvPr>
        </p:nvSpPr>
        <p:spPr/>
        <p:txBody>
          <a:bodyPr/>
          <a:lstStyle/>
          <a:p>
            <a:fld id="{154BF0C8-E39F-4A2B-8CFB-9400A6723B00}" type="slidenum">
              <a:rPr lang="en-GB" smtClean="0"/>
              <a:t>2</a:t>
            </a:fld>
            <a:endParaRPr lang="en-GB"/>
          </a:p>
        </p:txBody>
      </p:sp>
    </p:spTree>
    <p:extLst>
      <p:ext uri="{BB962C8B-B14F-4D97-AF65-F5344CB8AC3E}">
        <p14:creationId xmlns:p14="http://schemas.microsoft.com/office/powerpoint/2010/main" val="3148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at the beginning. The invention of the Artificial Neuron Network.</a:t>
            </a:r>
          </a:p>
          <a:p>
            <a:r>
              <a:rPr lang="en-GB" dirty="0"/>
              <a:t>By these two gentlemen on the right.</a:t>
            </a:r>
          </a:p>
          <a:p>
            <a:r>
              <a:rPr lang="en-GB" dirty="0"/>
              <a:t>McCulloch was a neurophysiologist and cybernetician and Pitts was a logician and cognitive psychologist.</a:t>
            </a:r>
          </a:p>
          <a:p>
            <a:r>
              <a:rPr lang="en-GB" dirty="0"/>
              <a:t>Going to notice a pattern of the key players. A lot of neurologists and mathematicians. But, not many computer scientists because it is a very different field!</a:t>
            </a:r>
          </a:p>
          <a:p>
            <a:r>
              <a:rPr lang="en-GB" dirty="0"/>
              <a:t>Built upon and was inspired by Alan Turing’s work (father of modern computer science), later known the Turing Test which is the foundation of the artificial intelligence field. Won’t talk much about it because it is so famous I am sure everyone is aware of it. If not, go watch the movie about him. Also not massively relevant for what we will be looking at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Paper in 1943 was published in the </a:t>
            </a:r>
            <a:r>
              <a:rPr lang="en-GB" dirty="0" err="1"/>
              <a:t>The</a:t>
            </a:r>
            <a:r>
              <a:rPr lang="en-GB" dirty="0"/>
              <a:t> Bulletin of Mathematical Biophysics.</a:t>
            </a:r>
          </a:p>
          <a:p>
            <a:r>
              <a:rPr lang="en-GB" dirty="0"/>
              <a:t>McCulloch and Pitts work viewed neurons as logic gates (AND, OR, NOT). Representing Neuron firings as a binary on/off logic.</a:t>
            </a:r>
          </a:p>
          <a:p>
            <a:r>
              <a:rPr lang="en-GB" dirty="0"/>
              <a:t>Artificial neurons using their methods are still sometimes today referred to as McCulloch-Pitts neurons.</a:t>
            </a:r>
          </a:p>
        </p:txBody>
      </p:sp>
      <p:sp>
        <p:nvSpPr>
          <p:cNvPr id="4" name="Slide Number Placeholder 3"/>
          <p:cNvSpPr>
            <a:spLocks noGrp="1"/>
          </p:cNvSpPr>
          <p:nvPr>
            <p:ph type="sldNum" sz="quarter" idx="5"/>
          </p:nvPr>
        </p:nvSpPr>
        <p:spPr/>
        <p:txBody>
          <a:bodyPr/>
          <a:lstStyle/>
          <a:p>
            <a:fld id="{154BF0C8-E39F-4A2B-8CFB-9400A6723B00}" type="slidenum">
              <a:rPr lang="en-GB" smtClean="0"/>
              <a:t>3</a:t>
            </a:fld>
            <a:endParaRPr lang="en-GB"/>
          </a:p>
        </p:txBody>
      </p:sp>
    </p:spTree>
    <p:extLst>
      <p:ext uri="{BB962C8B-B14F-4D97-AF65-F5344CB8AC3E}">
        <p14:creationId xmlns:p14="http://schemas.microsoft.com/office/powerpoint/2010/main" val="91033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bit of maths! Don’t worry it is very simple.</a:t>
            </a:r>
          </a:p>
          <a:p>
            <a:r>
              <a:rPr lang="en-GB" dirty="0"/>
              <a:t>This is the step activation function I mentioned earlier used by McCulloch and Pitts. This is how that step function is written and this is how it looks when graphed. I graphed it in Python here.</a:t>
            </a:r>
          </a:p>
          <a:p>
            <a:r>
              <a:rPr lang="en-GB" dirty="0"/>
              <a:t>Activation functions are extremely important and foundational when talking about neural networks. These are the literal mathematical representation of a neuron firing.</a:t>
            </a:r>
          </a:p>
          <a:p>
            <a:r>
              <a:rPr lang="en-GB" dirty="0"/>
              <a:t>Having mathematical representations of physical processes that are happening is going to be extremely important, this is how we can model the physical behaviour and how we can ultimately program it into python.</a:t>
            </a:r>
          </a:p>
          <a:p>
            <a:r>
              <a:rPr lang="en-GB" dirty="0"/>
              <a:t>In this case either a neuron fires or it does not fire, that is what this function is showing.</a:t>
            </a:r>
          </a:p>
          <a:p>
            <a:r>
              <a:rPr lang="en-GB" dirty="0"/>
              <a:t>This activation function is going to transform the input it is given to a new output that can be fed to the next layer of a neural network. In this case if the input value is greater that 0 the output is 1 (i.e. the neuron has fired). Conversely if the input value is less than 0 the output is 0 (i.e. the neuron has not fired).</a:t>
            </a:r>
          </a:p>
        </p:txBody>
      </p:sp>
      <p:sp>
        <p:nvSpPr>
          <p:cNvPr id="4" name="Slide Number Placeholder 3"/>
          <p:cNvSpPr>
            <a:spLocks noGrp="1"/>
          </p:cNvSpPr>
          <p:nvPr>
            <p:ph type="sldNum" sz="quarter" idx="5"/>
          </p:nvPr>
        </p:nvSpPr>
        <p:spPr/>
        <p:txBody>
          <a:bodyPr/>
          <a:lstStyle/>
          <a:p>
            <a:fld id="{154BF0C8-E39F-4A2B-8CFB-9400A6723B00}" type="slidenum">
              <a:rPr lang="en-GB" smtClean="0"/>
              <a:t>4</a:t>
            </a:fld>
            <a:endParaRPr lang="en-GB"/>
          </a:p>
        </p:txBody>
      </p:sp>
    </p:spTree>
    <p:extLst>
      <p:ext uri="{BB962C8B-B14F-4D97-AF65-F5344CB8AC3E}">
        <p14:creationId xmlns:p14="http://schemas.microsoft.com/office/powerpoint/2010/main" val="739054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have the maths out the way we can look at the next big development.</a:t>
            </a:r>
          </a:p>
          <a:p>
            <a:r>
              <a:rPr lang="en-GB" dirty="0"/>
              <a:t>This is Frank Rosenblatt, before the invention of cable management (I think).</a:t>
            </a:r>
          </a:p>
          <a:p>
            <a:r>
              <a:rPr lang="en-GB" dirty="0"/>
              <a:t>He was a psychologist working at the Cornell Aeronautical Laboratory trying to build a physical working model of the previous mathematical models developed.</a:t>
            </a:r>
          </a:p>
          <a:p>
            <a:r>
              <a:rPr lang="en-GB" dirty="0"/>
              <a:t>In 1957 he shocked the world when he built the first ever neural network capable of learning on its own and automatically recognize patterns called the Perceptron.</a:t>
            </a:r>
          </a:p>
          <a:p>
            <a:r>
              <a:rPr lang="en-GB" dirty="0"/>
              <a:t>One of his big developments was known as the Rosenblatt rule which was the mechanism the Perceptron used in order to learn. We will look at this in a few slides.</a:t>
            </a:r>
          </a:p>
          <a:p>
            <a:r>
              <a:rPr lang="en-GB" dirty="0"/>
              <a:t>The New York Times wrote that it might one day be able to walk, talk, see, write, reproduce itself, and maybe even be conscious of its existence. Pretty amazing foresight given what we have today.</a:t>
            </a:r>
          </a:p>
          <a:p>
            <a:r>
              <a:rPr lang="en-GB" dirty="0"/>
              <a:t>I am (hopefully) going to be teaching you how you could build your own Perceptron today.</a:t>
            </a:r>
          </a:p>
        </p:txBody>
      </p:sp>
      <p:sp>
        <p:nvSpPr>
          <p:cNvPr id="4" name="Slide Number Placeholder 3"/>
          <p:cNvSpPr>
            <a:spLocks noGrp="1"/>
          </p:cNvSpPr>
          <p:nvPr>
            <p:ph type="sldNum" sz="quarter" idx="5"/>
          </p:nvPr>
        </p:nvSpPr>
        <p:spPr/>
        <p:txBody>
          <a:bodyPr/>
          <a:lstStyle/>
          <a:p>
            <a:fld id="{154BF0C8-E39F-4A2B-8CFB-9400A6723B00}" type="slidenum">
              <a:rPr lang="en-GB" smtClean="0"/>
              <a:t>5</a:t>
            </a:fld>
            <a:endParaRPr lang="en-GB"/>
          </a:p>
        </p:txBody>
      </p:sp>
    </p:spTree>
    <p:extLst>
      <p:ext uri="{BB962C8B-B14F-4D97-AF65-F5344CB8AC3E}">
        <p14:creationId xmlns:p14="http://schemas.microsoft.com/office/powerpoint/2010/main" val="22525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simplified look at the architecture of Rosenblatt’s Perceptron Neural Network.</a:t>
            </a:r>
          </a:p>
          <a:p>
            <a:r>
              <a:rPr lang="en-GB" dirty="0"/>
              <a:t>Rosenblatt’s original Perceptron had 400 input neurons. Mine here has only four. But, the concept is identical even if the scale is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this is doing on an intuitive level is you give it some input (like numbers or features), and it looks at those inputs, gives each one a level of importance (called weights), and adds a little extra push (called bias). Then it combines everything and decides whether to "activate" or not. The result is the network's prediction.</a:t>
            </a:r>
          </a:p>
          <a:p>
            <a:r>
              <a:rPr lang="en-GB" dirty="0"/>
              <a:t>You take your inputs and you then multiply them by some weights (the weights can be any random number to begin with). On the image in the top left the weights are show as dials and this is a very good way to think of the weights. They are very literally dials that you can turn and tune to get the output you want.</a:t>
            </a:r>
          </a:p>
          <a:p>
            <a:r>
              <a:rPr lang="en-GB" dirty="0"/>
              <a:t>The weights are summed along with an additional bias input.</a:t>
            </a:r>
          </a:p>
          <a:p>
            <a:r>
              <a:rPr lang="en-GB" dirty="0"/>
              <a:t>Those sum is then put through the activation function we talked about afterwards and then a prediction is made.</a:t>
            </a:r>
          </a:p>
          <a:p>
            <a:endParaRPr lang="en-GB" dirty="0"/>
          </a:p>
          <a:p>
            <a:r>
              <a:rPr lang="en-GB" dirty="0"/>
              <a:t>Note – The symbols I am using here are important. They will be used in the code later, and I am using the standard and typical symbols used to describe these things that are used when building neural networks.</a:t>
            </a:r>
          </a:p>
          <a:p>
            <a:endParaRPr lang="en-GB" dirty="0"/>
          </a:p>
          <a:p>
            <a:r>
              <a:rPr lang="en-GB" dirty="0"/>
              <a:t>If someone asks about the bias:</a:t>
            </a:r>
          </a:p>
          <a:p>
            <a:r>
              <a:rPr lang="en-GB" dirty="0"/>
              <a:t>Bias helps shift the decision boundary away from the origin so it can classify data that isn’t passing through the origin.</a:t>
            </a:r>
          </a:p>
          <a:p>
            <a:r>
              <a:rPr lang="en-GB" dirty="0"/>
              <a:t>Acting like an intercept in a linear equation like y = x + b. </a:t>
            </a:r>
          </a:p>
          <a:p>
            <a:r>
              <a:rPr lang="en-GB" dirty="0"/>
              <a:t>A bias is needed to help the perceptron fire or not fire even when all inputs are zero.</a:t>
            </a:r>
          </a:p>
          <a:p>
            <a:r>
              <a:rPr lang="en-GB" dirty="0"/>
              <a:t>The extra parameter of the bias helps to increase the model’s ability to fit and classify data correctly.</a:t>
            </a:r>
          </a:p>
        </p:txBody>
      </p:sp>
      <p:sp>
        <p:nvSpPr>
          <p:cNvPr id="4" name="Slide Number Placeholder 3"/>
          <p:cNvSpPr>
            <a:spLocks noGrp="1"/>
          </p:cNvSpPr>
          <p:nvPr>
            <p:ph type="sldNum" sz="quarter" idx="5"/>
          </p:nvPr>
        </p:nvSpPr>
        <p:spPr/>
        <p:txBody>
          <a:bodyPr/>
          <a:lstStyle/>
          <a:p>
            <a:fld id="{154BF0C8-E39F-4A2B-8CFB-9400A6723B00}" type="slidenum">
              <a:rPr lang="en-GB" smtClean="0"/>
              <a:t>6</a:t>
            </a:fld>
            <a:endParaRPr lang="en-GB"/>
          </a:p>
        </p:txBody>
      </p:sp>
    </p:spTree>
    <p:extLst>
      <p:ext uri="{BB962C8B-B14F-4D97-AF65-F5344CB8AC3E}">
        <p14:creationId xmlns:p14="http://schemas.microsoft.com/office/powerpoint/2010/main" val="61286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are going to look at some more maths: Linear algebra – Sounds intimidating, but those familiar with it will know it is actually really </a:t>
            </a:r>
            <a:r>
              <a:rPr lang="en-GB" dirty="0" err="1"/>
              <a:t>really</a:t>
            </a:r>
            <a:r>
              <a:rPr lang="en-GB" dirty="0"/>
              <a:t> easy. Just a bit fiddley and annoying.</a:t>
            </a:r>
          </a:p>
          <a:p>
            <a:r>
              <a:rPr lang="en-GB" dirty="0"/>
              <a:t>This is actually a really core concept you need to grasp if you have any chance of building a neural network yourself. If you can’t get to grips with this don’t bother trying to build a neural network.</a:t>
            </a:r>
          </a:p>
          <a:p>
            <a:r>
              <a:rPr lang="en-GB" dirty="0"/>
              <a:t>That is because 90% of the issues you will have in your code will because of mistakes in the maths of this. I myself spent many a late night trying to debug matrix dimensions whilst writing the neural networks we will demonstrate later.</a:t>
            </a:r>
          </a:p>
          <a:p>
            <a:r>
              <a:rPr lang="en-GB" dirty="0"/>
              <a:t>Created by the guy picture here, Hermann Grassmann in 1844. Just for fun, they knew of no practical use of it at the time. Anyway, you can blame him for making you look at some maths now.</a:t>
            </a:r>
          </a:p>
          <a:p>
            <a:r>
              <a:rPr lang="en-GB" dirty="0"/>
              <a:t>It is a branch of mathematics concerned with studying vectors matrices, and linear transformations.</a:t>
            </a:r>
          </a:p>
          <a:p>
            <a:r>
              <a:rPr lang="en-GB" dirty="0"/>
              <a:t>What is that you ask? It’s basically mathematical representations of geometries. Which is good, because instead of having to look at too much maths we can visualise it to explain it. This is a very </a:t>
            </a:r>
            <a:r>
              <a:rPr lang="en-GB" dirty="0" err="1"/>
              <a:t>physicsy</a:t>
            </a:r>
            <a:r>
              <a:rPr lang="en-GB" dirty="0"/>
              <a:t> way of understanding vectors (but that’s my background).</a:t>
            </a:r>
          </a:p>
          <a:p>
            <a:r>
              <a:rPr lang="en-GB" dirty="0"/>
              <a:t>On the right here we have a simple vector 1 in the x dimension and 2 in y dimension.  And that is how you can try to visualise them in a geometric space.</a:t>
            </a:r>
          </a:p>
          <a:p>
            <a:r>
              <a:rPr lang="en-GB" dirty="0"/>
              <a:t>Hopefully everyone is pretty familiar with these anyway as we use them in programming and scripting as arrays. A list of numbers. This would be a computer scientist way to think of them.</a:t>
            </a:r>
          </a:p>
          <a:p>
            <a:endParaRPr lang="en-GB" dirty="0"/>
          </a:p>
        </p:txBody>
      </p:sp>
      <p:sp>
        <p:nvSpPr>
          <p:cNvPr id="4" name="Slide Number Placeholder 3"/>
          <p:cNvSpPr>
            <a:spLocks noGrp="1"/>
          </p:cNvSpPr>
          <p:nvPr>
            <p:ph type="sldNum" sz="quarter" idx="5"/>
          </p:nvPr>
        </p:nvSpPr>
        <p:spPr/>
        <p:txBody>
          <a:bodyPr/>
          <a:lstStyle/>
          <a:p>
            <a:fld id="{154BF0C8-E39F-4A2B-8CFB-9400A6723B00}" type="slidenum">
              <a:rPr lang="en-GB" smtClean="0"/>
              <a:t>7</a:t>
            </a:fld>
            <a:endParaRPr lang="en-GB"/>
          </a:p>
        </p:txBody>
      </p:sp>
    </p:spTree>
    <p:extLst>
      <p:ext uri="{BB962C8B-B14F-4D97-AF65-F5344CB8AC3E}">
        <p14:creationId xmlns:p14="http://schemas.microsoft.com/office/powerpoint/2010/main" val="1411025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some useful properties and manipulations we can perform on tensors that we will look at now. I probably Hopefully, spend too long going through these as its probably going to bore most people. However, I have left it all here as a reference if anyone wants to try having a go at building a neural network themselves.</a:t>
            </a:r>
          </a:p>
          <a:p>
            <a:endParaRPr lang="en-GB" dirty="0"/>
          </a:p>
          <a:p>
            <a:r>
              <a:rPr lang="en-GB" dirty="0"/>
              <a:t>First, on the left we have the simplest and easiest to understand. This is Transposing a tensor. Its just flipping the matrix over its diagonal. In the example in the image a 2 by 3 matrix is transposed (or flipped over its diagonal) to a 3 by 2 matrix.</a:t>
            </a:r>
          </a:p>
          <a:p>
            <a:r>
              <a:rPr lang="en-GB" dirty="0"/>
              <a:t>You may be thinking, what is the point of that? Well hopefully you will see very shortly how it could be very useful for us.</a:t>
            </a:r>
          </a:p>
          <a:p>
            <a:endParaRPr lang="en-GB" dirty="0"/>
          </a:p>
          <a:p>
            <a:r>
              <a:rPr lang="en-GB" dirty="0"/>
              <a:t>In the middle we have the dot product. What this is doing is measuring how aligned a tensor is, whether they are pointing in the same direction.</a:t>
            </a:r>
          </a:p>
          <a:p>
            <a:r>
              <a:rPr lang="en-GB" dirty="0"/>
              <a:t>To take the dot product you multiply each row and then add up the results. A large positive number like in the example means they are pointing in similar directions.</a:t>
            </a:r>
          </a:p>
          <a:p>
            <a:endParaRPr lang="en-GB" dirty="0"/>
          </a:p>
          <a:p>
            <a:r>
              <a:rPr lang="en-GB" dirty="0"/>
              <a:t>Multiplication is a bit more complicated. You multiply each row in the first tensor with the corresponding column in the second, then sum the results to get one element of the final matrix.</a:t>
            </a:r>
          </a:p>
          <a:p>
            <a:r>
              <a:rPr lang="en-GB" dirty="0"/>
              <a:t>There is one special rule which is the dimension rule. You can only multiply the matrices if the number of columns in the first matrix equals the number of rows in the second resulting in a final matrix with columns equal to the first matrix and rows equal to the second.</a:t>
            </a:r>
          </a:p>
          <a:p>
            <a:r>
              <a:rPr lang="en-GB" dirty="0"/>
              <a:t>Hopefully that shows you why transposing a matrix is useful.</a:t>
            </a:r>
          </a:p>
          <a:p>
            <a:endParaRPr lang="en-GB" dirty="0"/>
          </a:p>
          <a:p>
            <a:r>
              <a:rPr lang="en-GB" dirty="0"/>
              <a:t>If you’re going to have a go a trying to build your own neural networks then I really suggest you spend some time trying to learn and understand these concepts. I can tell you from first hand experience that 90% of the issues I had with my code building these was down to issues with my matrix dimensions and the math not working.</a:t>
            </a:r>
          </a:p>
          <a:p>
            <a:endParaRPr lang="en-GB" dirty="0"/>
          </a:p>
        </p:txBody>
      </p:sp>
      <p:sp>
        <p:nvSpPr>
          <p:cNvPr id="4" name="Slide Number Placeholder 3"/>
          <p:cNvSpPr>
            <a:spLocks noGrp="1"/>
          </p:cNvSpPr>
          <p:nvPr>
            <p:ph type="sldNum" sz="quarter" idx="5"/>
          </p:nvPr>
        </p:nvSpPr>
        <p:spPr/>
        <p:txBody>
          <a:bodyPr/>
          <a:lstStyle/>
          <a:p>
            <a:fld id="{154BF0C8-E39F-4A2B-8CFB-9400A6723B00}" type="slidenum">
              <a:rPr lang="en-GB" smtClean="0"/>
              <a:t>8</a:t>
            </a:fld>
            <a:endParaRPr lang="en-GB"/>
          </a:p>
        </p:txBody>
      </p:sp>
    </p:spTree>
    <p:extLst>
      <p:ext uri="{BB962C8B-B14F-4D97-AF65-F5344CB8AC3E}">
        <p14:creationId xmlns:p14="http://schemas.microsoft.com/office/powerpoint/2010/main" val="2420932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start looking at building up the code to build our Perceptron.</a:t>
            </a:r>
          </a:p>
          <a:p>
            <a:endParaRPr lang="en-GB" dirty="0"/>
          </a:p>
          <a:p>
            <a:r>
              <a:rPr lang="en-GB" dirty="0"/>
              <a:t>First we’re going to construct the architecture that we looked at a few slides 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We’re using </a:t>
            </a:r>
            <a:r>
              <a:rPr lang="en-GB" dirty="0" err="1"/>
              <a:t>numpy</a:t>
            </a:r>
            <a:r>
              <a:rPr lang="en-GB" dirty="0"/>
              <a:t> for array computing and we’ll start by importing that.</a:t>
            </a:r>
          </a:p>
          <a:p>
            <a:r>
              <a:rPr lang="en-GB" dirty="0"/>
              <a:t>First step is to define the architecture of One layer and 4 neurons.</a:t>
            </a:r>
          </a:p>
          <a:p>
            <a:r>
              <a:rPr lang="en-GB" dirty="0"/>
              <a:t>Second step is to create some weights and biases. Just using some random numbers to do that.</a:t>
            </a:r>
          </a:p>
          <a:p>
            <a:endParaRPr lang="en-GB" dirty="0"/>
          </a:p>
          <a:p>
            <a:r>
              <a:rPr lang="en-GB" dirty="0"/>
              <a:t>Pretty simple bit of code to start us off.</a:t>
            </a:r>
          </a:p>
        </p:txBody>
      </p:sp>
      <p:sp>
        <p:nvSpPr>
          <p:cNvPr id="4" name="Slide Number Placeholder 3"/>
          <p:cNvSpPr>
            <a:spLocks noGrp="1"/>
          </p:cNvSpPr>
          <p:nvPr>
            <p:ph type="sldNum" sz="quarter" idx="5"/>
          </p:nvPr>
        </p:nvSpPr>
        <p:spPr/>
        <p:txBody>
          <a:bodyPr/>
          <a:lstStyle/>
          <a:p>
            <a:fld id="{154BF0C8-E39F-4A2B-8CFB-9400A6723B00}" type="slidenum">
              <a:rPr lang="en-GB" smtClean="0"/>
              <a:t>9</a:t>
            </a:fld>
            <a:endParaRPr lang="en-GB"/>
          </a:p>
        </p:txBody>
      </p:sp>
    </p:spTree>
    <p:extLst>
      <p:ext uri="{BB962C8B-B14F-4D97-AF65-F5344CB8AC3E}">
        <p14:creationId xmlns:p14="http://schemas.microsoft.com/office/powerpoint/2010/main" val="760128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0CB2-AFA9-06C8-9338-40FC20B5ED9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D3FDF93-6486-E9A7-BD14-4D1D3CAC07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7A3F739B-79F5-2704-C189-6A067A644C5A}"/>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5" name="Footer Placeholder 4">
            <a:extLst>
              <a:ext uri="{FF2B5EF4-FFF2-40B4-BE49-F238E27FC236}">
                <a16:creationId xmlns:a16="http://schemas.microsoft.com/office/drawing/2014/main" id="{9CB76FDC-133E-C6B0-6DE5-B7113199EB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910648-F834-D347-9E4F-B46E7E8B4F5F}"/>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3188646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2032-BE73-02FF-965C-56D9130C6FC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C46BDEE-EB2B-C916-D694-7D6D86094F6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E6C61DA-4392-289F-F8AC-1DBBC6C30874}"/>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5" name="Footer Placeholder 4">
            <a:extLst>
              <a:ext uri="{FF2B5EF4-FFF2-40B4-BE49-F238E27FC236}">
                <a16:creationId xmlns:a16="http://schemas.microsoft.com/office/drawing/2014/main" id="{1667C294-F182-C45B-8A8A-AD7E0734B9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0EE858-A9B4-DD07-BF6E-E584CAF527AA}"/>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3562581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01316D-3F48-D1AF-C7E4-55E3EAD80A4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8DFBA009-7C4F-9788-FBAA-9B0AD34B072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FFE5D7C-2715-1552-63A3-D65CA025C42B}"/>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5" name="Footer Placeholder 4">
            <a:extLst>
              <a:ext uri="{FF2B5EF4-FFF2-40B4-BE49-F238E27FC236}">
                <a16:creationId xmlns:a16="http://schemas.microsoft.com/office/drawing/2014/main" id="{272B1842-8F97-F71A-C4FF-8C9A2F14D51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981462-FE36-88D6-3747-6B48AC4CBAA2}"/>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3455399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976D7-CACE-A351-2AD6-70B62D8A567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B3DE083-23B1-6F75-2B0E-273FD0A3516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C7A4DD5-08DE-5A61-41F1-E1C9E8DD64A4}"/>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5" name="Footer Placeholder 4">
            <a:extLst>
              <a:ext uri="{FF2B5EF4-FFF2-40B4-BE49-F238E27FC236}">
                <a16:creationId xmlns:a16="http://schemas.microsoft.com/office/drawing/2014/main" id="{E80AFBB4-A02B-8650-7E73-33D15D4B724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DCE336-663C-6218-7D96-ECFC05BB453B}"/>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498754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9B29-0A74-E033-5278-2779A915034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13731FC-F80C-5BA0-CA5C-9AAD71938A8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A7D1334-23C7-47F2-6E48-6FAF8B58D44B}"/>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5" name="Footer Placeholder 4">
            <a:extLst>
              <a:ext uri="{FF2B5EF4-FFF2-40B4-BE49-F238E27FC236}">
                <a16:creationId xmlns:a16="http://schemas.microsoft.com/office/drawing/2014/main" id="{839F2206-9F58-4B7C-11ED-72038D545E4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CAD0317-60FB-28EC-2219-4D23ACB8EEA2}"/>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2789439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D3042-F998-7680-2DED-FA4DAF0509C2}"/>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8D7BB61-CD66-4F24-172D-44DA2A946F9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4AA5197D-0D67-022A-2A71-95A260F81D6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C4FADDEF-0340-66DA-F2C7-413A703FABA6}"/>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6" name="Footer Placeholder 5">
            <a:extLst>
              <a:ext uri="{FF2B5EF4-FFF2-40B4-BE49-F238E27FC236}">
                <a16:creationId xmlns:a16="http://schemas.microsoft.com/office/drawing/2014/main" id="{0A0F3D4C-5CCA-82D0-EB9F-8CBDFD9986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2750A23-1688-6BD6-7A9A-A308DD1925BC}"/>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53423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E0FC9-17F7-52C5-816E-13C0D86903D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27B41F3B-19B0-B056-6DFD-6584ABEDB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F5E18E-A80D-E09F-97E6-37BC005E4C8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7B1E3026-1CBB-FEB0-64A0-AF788E061A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72C4F6C-5FE4-D05D-AC6C-A0F0A0580A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C562D603-FCA1-AD43-2CDB-E86AF5AD9758}"/>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8" name="Footer Placeholder 7">
            <a:extLst>
              <a:ext uri="{FF2B5EF4-FFF2-40B4-BE49-F238E27FC236}">
                <a16:creationId xmlns:a16="http://schemas.microsoft.com/office/drawing/2014/main" id="{271CBE99-4502-19CA-B389-8D7166427E7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E5B41F6-48A1-E6AB-5EEA-A5F1BD19322E}"/>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2754136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36C2B-8208-ABAE-E156-F00539F469B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BAC1F5C-60FE-4645-FEB1-751D8C1FE488}"/>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4" name="Footer Placeholder 3">
            <a:extLst>
              <a:ext uri="{FF2B5EF4-FFF2-40B4-BE49-F238E27FC236}">
                <a16:creationId xmlns:a16="http://schemas.microsoft.com/office/drawing/2014/main" id="{C200AF1D-92B2-DB3F-D179-9D6434FE418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9FCD3FB-0198-507F-B0F1-70C7BC51133A}"/>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1078713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0F9C4B-0CD8-C24B-B69E-1A70344DB7A3}"/>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3" name="Footer Placeholder 2">
            <a:extLst>
              <a:ext uri="{FF2B5EF4-FFF2-40B4-BE49-F238E27FC236}">
                <a16:creationId xmlns:a16="http://schemas.microsoft.com/office/drawing/2014/main" id="{2F2A29FD-56A1-71A0-CCA2-F326B718089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758AD72-9BF5-A02B-09B3-5AC16ABB2A24}"/>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375389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94B24-89C0-6C6D-5172-A637ED8A491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CDB6239-DC84-A724-377E-9B0F5D781D6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89A0D69-B930-C47B-0687-83DC66027D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799794-EEAD-1B0F-00F4-0C6A38F2DCDD}"/>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6" name="Footer Placeholder 5">
            <a:extLst>
              <a:ext uri="{FF2B5EF4-FFF2-40B4-BE49-F238E27FC236}">
                <a16:creationId xmlns:a16="http://schemas.microsoft.com/office/drawing/2014/main" id="{2D2409B1-2FF1-DE21-91FE-7BB160E58F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565375-2496-9504-CC52-9362F1D9522A}"/>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3406164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B815-7698-32AC-5097-78444EFADB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6A697459-0A6C-4FD8-DF36-1454381691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4D0D029-C2C3-93A2-C2E9-5919E8A1B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5728CD3-BE31-6082-BBFD-3D709AADAC6B}"/>
              </a:ext>
            </a:extLst>
          </p:cNvPr>
          <p:cNvSpPr>
            <a:spLocks noGrp="1"/>
          </p:cNvSpPr>
          <p:nvPr>
            <p:ph type="dt" sz="half" idx="10"/>
          </p:nvPr>
        </p:nvSpPr>
        <p:spPr/>
        <p:txBody>
          <a:bodyPr/>
          <a:lstStyle/>
          <a:p>
            <a:fld id="{3B9A0F8F-77C1-46A9-91C3-7787296E58B0}" type="datetimeFigureOut">
              <a:rPr lang="en-GB" smtClean="0"/>
              <a:t>14/04/2025</a:t>
            </a:fld>
            <a:endParaRPr lang="en-GB"/>
          </a:p>
        </p:txBody>
      </p:sp>
      <p:sp>
        <p:nvSpPr>
          <p:cNvPr id="6" name="Footer Placeholder 5">
            <a:extLst>
              <a:ext uri="{FF2B5EF4-FFF2-40B4-BE49-F238E27FC236}">
                <a16:creationId xmlns:a16="http://schemas.microsoft.com/office/drawing/2014/main" id="{1DED9FDC-383B-5829-B007-A6DDA5B7B7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0C7909-D7EF-CC80-81DE-5A722C451AB2}"/>
              </a:ext>
            </a:extLst>
          </p:cNvPr>
          <p:cNvSpPr>
            <a:spLocks noGrp="1"/>
          </p:cNvSpPr>
          <p:nvPr>
            <p:ph type="sldNum" sz="quarter" idx="12"/>
          </p:nvPr>
        </p:nvSpPr>
        <p:spPr/>
        <p:txBody>
          <a:bodyPr/>
          <a:lstStyle/>
          <a:p>
            <a:fld id="{2C2D1D00-DC18-493C-ACE2-731B3A98B244}" type="slidenum">
              <a:rPr lang="en-GB" smtClean="0"/>
              <a:t>‹#›</a:t>
            </a:fld>
            <a:endParaRPr lang="en-GB"/>
          </a:p>
        </p:txBody>
      </p:sp>
    </p:spTree>
    <p:extLst>
      <p:ext uri="{BB962C8B-B14F-4D97-AF65-F5344CB8AC3E}">
        <p14:creationId xmlns:p14="http://schemas.microsoft.com/office/powerpoint/2010/main" val="941615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409A4-EB07-48EB-DFD1-4241E2BA84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01BE60E-99C2-1013-AC1D-572ABDEA49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4625D0E-BB5B-81B2-1C7D-3B8FC9AE28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B9A0F8F-77C1-46A9-91C3-7787296E58B0}" type="datetimeFigureOut">
              <a:rPr lang="en-GB" smtClean="0"/>
              <a:t>14/04/2025</a:t>
            </a:fld>
            <a:endParaRPr lang="en-GB"/>
          </a:p>
        </p:txBody>
      </p:sp>
      <p:sp>
        <p:nvSpPr>
          <p:cNvPr id="5" name="Footer Placeholder 4">
            <a:extLst>
              <a:ext uri="{FF2B5EF4-FFF2-40B4-BE49-F238E27FC236}">
                <a16:creationId xmlns:a16="http://schemas.microsoft.com/office/drawing/2014/main" id="{89D05FE8-15BA-443C-3516-E49754F0C4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A8F4EE4A-1AF2-329A-7B67-51F871CAE3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2D1D00-DC18-493C-ACE2-731B3A98B244}" type="slidenum">
              <a:rPr lang="en-GB" smtClean="0"/>
              <a:t>‹#›</a:t>
            </a:fld>
            <a:endParaRPr lang="en-GB"/>
          </a:p>
        </p:txBody>
      </p:sp>
    </p:spTree>
    <p:extLst>
      <p:ext uri="{BB962C8B-B14F-4D97-AF65-F5344CB8AC3E}">
        <p14:creationId xmlns:p14="http://schemas.microsoft.com/office/powerpoint/2010/main" val="2605278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9.jpe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6FC3A9-9F69-98FF-D0D9-6A89E1B7335C}"/>
              </a:ext>
            </a:extLst>
          </p:cNvPr>
          <p:cNvSpPr txBox="1"/>
          <p:nvPr/>
        </p:nvSpPr>
        <p:spPr>
          <a:xfrm>
            <a:off x="5162550" y="1562669"/>
            <a:ext cx="5636113" cy="2456597"/>
          </a:xfrm>
          <a:prstGeom prst="rect">
            <a:avLst/>
          </a:prstGeom>
        </p:spPr>
        <p:txBody>
          <a:bodyPr vert="horz" lIns="91440" tIns="45720" rIns="91440" bIns="45720" rtlCol="0" anchor="b">
            <a:normAutofit lnSpcReduction="10000"/>
          </a:bodyPr>
          <a:lstStyle/>
          <a:p>
            <a:pPr algn="ctr">
              <a:lnSpc>
                <a:spcPct val="90000"/>
              </a:lnSpc>
              <a:spcBef>
                <a:spcPct val="0"/>
              </a:spcBef>
              <a:spcAft>
                <a:spcPts val="600"/>
              </a:spcAft>
            </a:pPr>
            <a:r>
              <a:rPr lang="en-US" sz="3400" b="1" dirty="0">
                <a:solidFill>
                  <a:schemeClr val="tx1">
                    <a:lumMod val="85000"/>
                    <a:lumOff val="15000"/>
                  </a:schemeClr>
                </a:solidFill>
                <a:latin typeface="+mj-lt"/>
                <a:ea typeface="+mj-ea"/>
                <a:cs typeface="+mj-cs"/>
              </a:rPr>
              <a:t>An Introduction To Neural Networks:</a:t>
            </a:r>
          </a:p>
          <a:p>
            <a:pPr algn="ctr">
              <a:lnSpc>
                <a:spcPct val="90000"/>
              </a:lnSpc>
              <a:spcBef>
                <a:spcPct val="0"/>
              </a:spcBef>
              <a:spcAft>
                <a:spcPts val="600"/>
              </a:spcAft>
            </a:pPr>
            <a:r>
              <a:rPr lang="en-US" sz="3400" b="1" dirty="0">
                <a:solidFill>
                  <a:schemeClr val="tx1">
                    <a:lumMod val="85000"/>
                    <a:lumOff val="15000"/>
                  </a:schemeClr>
                </a:solidFill>
                <a:latin typeface="+mj-lt"/>
                <a:ea typeface="+mj-ea"/>
                <a:cs typeface="+mj-cs"/>
              </a:rPr>
              <a:t>Their History, How They Work, and How to Build One Part 1 – The Perceptron</a:t>
            </a:r>
          </a:p>
        </p:txBody>
      </p:sp>
      <p:pic>
        <p:nvPicPr>
          <p:cNvPr id="6" name="Picture 5" descr="Abstract network of node and mesh">
            <a:extLst>
              <a:ext uri="{FF2B5EF4-FFF2-40B4-BE49-F238E27FC236}">
                <a16:creationId xmlns:a16="http://schemas.microsoft.com/office/drawing/2014/main" id="{1DB8FA51-01B8-DC8A-D56B-9B43686495BA}"/>
              </a:ext>
            </a:extLst>
          </p:cNvPr>
          <p:cNvPicPr>
            <a:picLocks noChangeAspect="1"/>
          </p:cNvPicPr>
          <p:nvPr/>
        </p:nvPicPr>
        <p:blipFill>
          <a:blip r:embed="rId3"/>
          <a:srcRect l="29383" r="31579"/>
          <a:stretch/>
        </p:blipFill>
        <p:spPr>
          <a:xfrm>
            <a:off x="-7266" y="10"/>
            <a:ext cx="3569616" cy="6857990"/>
          </a:xfrm>
          <a:custGeom>
            <a:avLst/>
            <a:gdLst/>
            <a:ahLst/>
            <a:cxnLst/>
            <a:rect l="l" t="t" r="r" b="b"/>
            <a:pathLst>
              <a:path w="3569616" h="6858000">
                <a:moveTo>
                  <a:pt x="0" y="0"/>
                </a:moveTo>
                <a:lnTo>
                  <a:pt x="3119345" y="0"/>
                </a:lnTo>
                <a:lnTo>
                  <a:pt x="3123529" y="17226"/>
                </a:lnTo>
                <a:cubicBezTo>
                  <a:pt x="3124924" y="23927"/>
                  <a:pt x="3126075" y="29690"/>
                  <a:pt x="3127926" y="35733"/>
                </a:cubicBezTo>
                <a:cubicBezTo>
                  <a:pt x="3135983" y="55162"/>
                  <a:pt x="3152761" y="75163"/>
                  <a:pt x="3158476" y="86830"/>
                </a:cubicBezTo>
                <a:lnTo>
                  <a:pt x="3162217" y="105744"/>
                </a:lnTo>
                <a:lnTo>
                  <a:pt x="3166997" y="104727"/>
                </a:lnTo>
                <a:lnTo>
                  <a:pt x="3167793" y="111793"/>
                </a:lnTo>
                <a:lnTo>
                  <a:pt x="3168896" y="127609"/>
                </a:lnTo>
                <a:cubicBezTo>
                  <a:pt x="3170241" y="137435"/>
                  <a:pt x="3170795" y="164972"/>
                  <a:pt x="3173185" y="174906"/>
                </a:cubicBezTo>
                <a:cubicBezTo>
                  <a:pt x="3178510" y="177461"/>
                  <a:pt x="3181593" y="181749"/>
                  <a:pt x="3183238" y="187215"/>
                </a:cubicBezTo>
                <a:lnTo>
                  <a:pt x="3184145" y="199435"/>
                </a:lnTo>
                <a:lnTo>
                  <a:pt x="3200957" y="269529"/>
                </a:lnTo>
                <a:lnTo>
                  <a:pt x="3202491" y="279219"/>
                </a:lnTo>
                <a:lnTo>
                  <a:pt x="3206975" y="284221"/>
                </a:lnTo>
                <a:cubicBezTo>
                  <a:pt x="3208056" y="288198"/>
                  <a:pt x="3208241" y="299815"/>
                  <a:pt x="3208979" y="303078"/>
                </a:cubicBezTo>
                <a:cubicBezTo>
                  <a:pt x="3209786" y="303316"/>
                  <a:pt x="3210593" y="303555"/>
                  <a:pt x="3211400" y="303794"/>
                </a:cubicBezTo>
                <a:cubicBezTo>
                  <a:pt x="3215834" y="314048"/>
                  <a:pt x="3230882" y="352723"/>
                  <a:pt x="3235583" y="364595"/>
                </a:cubicBezTo>
                <a:cubicBezTo>
                  <a:pt x="3232098" y="367263"/>
                  <a:pt x="3238178" y="372307"/>
                  <a:pt x="3239601" y="375020"/>
                </a:cubicBezTo>
                <a:cubicBezTo>
                  <a:pt x="3237179" y="375617"/>
                  <a:pt x="3236854" y="382439"/>
                  <a:pt x="3239157" y="384290"/>
                </a:cubicBezTo>
                <a:cubicBezTo>
                  <a:pt x="3254070" y="431093"/>
                  <a:pt x="3227895" y="408920"/>
                  <a:pt x="3245230" y="435044"/>
                </a:cubicBezTo>
                <a:cubicBezTo>
                  <a:pt x="3246565" y="439781"/>
                  <a:pt x="3245820" y="443743"/>
                  <a:pt x="3244204" y="447282"/>
                </a:cubicBezTo>
                <a:lnTo>
                  <a:pt x="3240762" y="452630"/>
                </a:lnTo>
                <a:lnTo>
                  <a:pt x="3249093" y="471880"/>
                </a:lnTo>
                <a:cubicBezTo>
                  <a:pt x="3252174" y="481431"/>
                  <a:pt x="3254453" y="491548"/>
                  <a:pt x="3255857" y="501992"/>
                </a:cubicBezTo>
                <a:cubicBezTo>
                  <a:pt x="3250999" y="504682"/>
                  <a:pt x="3258622" y="512442"/>
                  <a:pt x="3260271" y="516223"/>
                </a:cubicBezTo>
                <a:cubicBezTo>
                  <a:pt x="3257006" y="516482"/>
                  <a:pt x="3255973" y="525173"/>
                  <a:pt x="3258865" y="528038"/>
                </a:cubicBezTo>
                <a:cubicBezTo>
                  <a:pt x="3274535" y="591283"/>
                  <a:pt x="3241762" y="557303"/>
                  <a:pt x="3262462" y="594499"/>
                </a:cubicBezTo>
                <a:cubicBezTo>
                  <a:pt x="3263816" y="600863"/>
                  <a:pt x="3262479" y="605795"/>
                  <a:pt x="3260024" y="610000"/>
                </a:cubicBezTo>
                <a:lnTo>
                  <a:pt x="3253721" y="617692"/>
                </a:lnTo>
                <a:lnTo>
                  <a:pt x="3256482" y="623204"/>
                </a:lnTo>
                <a:cubicBezTo>
                  <a:pt x="3258005" y="644600"/>
                  <a:pt x="3251476" y="651376"/>
                  <a:pt x="3259225" y="663365"/>
                </a:cubicBezTo>
                <a:cubicBezTo>
                  <a:pt x="3245876" y="682744"/>
                  <a:pt x="3258539" y="675670"/>
                  <a:pt x="3261631" y="689522"/>
                </a:cubicBezTo>
                <a:cubicBezTo>
                  <a:pt x="3265207" y="700373"/>
                  <a:pt x="3269507" y="679723"/>
                  <a:pt x="3271002" y="690492"/>
                </a:cubicBezTo>
                <a:cubicBezTo>
                  <a:pt x="3267989" y="702455"/>
                  <a:pt x="3279578" y="701125"/>
                  <a:pt x="3275760" y="713609"/>
                </a:cubicBezTo>
                <a:cubicBezTo>
                  <a:pt x="3266819" y="711239"/>
                  <a:pt x="3278954" y="737528"/>
                  <a:pt x="3271356" y="738880"/>
                </a:cubicBezTo>
                <a:cubicBezTo>
                  <a:pt x="3282938" y="748490"/>
                  <a:pt x="3269788" y="754591"/>
                  <a:pt x="3274016" y="768139"/>
                </a:cubicBezTo>
                <a:cubicBezTo>
                  <a:pt x="3278559" y="774347"/>
                  <a:pt x="3279560" y="778980"/>
                  <a:pt x="3275507" y="785654"/>
                </a:cubicBezTo>
                <a:cubicBezTo>
                  <a:pt x="3297514" y="814181"/>
                  <a:pt x="3277534" y="803670"/>
                  <a:pt x="3287024" y="831111"/>
                </a:cubicBezTo>
                <a:cubicBezTo>
                  <a:pt x="3296672" y="854655"/>
                  <a:pt x="3303659" y="881610"/>
                  <a:pt x="3324562" y="903604"/>
                </a:cubicBezTo>
                <a:cubicBezTo>
                  <a:pt x="3330338" y="907511"/>
                  <a:pt x="3333079" y="917872"/>
                  <a:pt x="3330682" y="926744"/>
                </a:cubicBezTo>
                <a:cubicBezTo>
                  <a:pt x="3330269" y="928269"/>
                  <a:pt x="3329716" y="929694"/>
                  <a:pt x="3329041" y="930971"/>
                </a:cubicBezTo>
                <a:cubicBezTo>
                  <a:pt x="3333270" y="950914"/>
                  <a:pt x="3351150" y="1023696"/>
                  <a:pt x="3356062" y="1046405"/>
                </a:cubicBezTo>
                <a:cubicBezTo>
                  <a:pt x="3349099" y="1048737"/>
                  <a:pt x="3362597" y="1059482"/>
                  <a:pt x="3358521" y="1067217"/>
                </a:cubicBezTo>
                <a:cubicBezTo>
                  <a:pt x="3354869" y="1072807"/>
                  <a:pt x="3358113" y="1077371"/>
                  <a:pt x="3358773" y="1082909"/>
                </a:cubicBezTo>
                <a:cubicBezTo>
                  <a:pt x="3356098" y="1090444"/>
                  <a:pt x="3363241" y="1113953"/>
                  <a:pt x="3367682" y="1119909"/>
                </a:cubicBezTo>
                <a:cubicBezTo>
                  <a:pt x="3382703" y="1133847"/>
                  <a:pt x="3374343" y="1168367"/>
                  <a:pt x="3385911" y="1180009"/>
                </a:cubicBezTo>
                <a:cubicBezTo>
                  <a:pt x="3387774" y="1184389"/>
                  <a:pt x="3388688" y="1188737"/>
                  <a:pt x="3389010" y="1193041"/>
                </a:cubicBezTo>
                <a:lnTo>
                  <a:pt x="3388572" y="1205179"/>
                </a:lnTo>
                <a:lnTo>
                  <a:pt x="3385768" y="1208811"/>
                </a:lnTo>
                <a:lnTo>
                  <a:pt x="3386975" y="1216129"/>
                </a:lnTo>
                <a:lnTo>
                  <a:pt x="3386647" y="1218271"/>
                </a:lnTo>
                <a:cubicBezTo>
                  <a:pt x="3386007" y="1222365"/>
                  <a:pt x="3385480" y="1226399"/>
                  <a:pt x="3385420" y="1230360"/>
                </a:cubicBezTo>
                <a:cubicBezTo>
                  <a:pt x="3400233" y="1224163"/>
                  <a:pt x="3387342" y="1263034"/>
                  <a:pt x="3398902" y="1251303"/>
                </a:cubicBezTo>
                <a:cubicBezTo>
                  <a:pt x="3401143" y="1271991"/>
                  <a:pt x="3411558" y="1255397"/>
                  <a:pt x="3402244" y="1281071"/>
                </a:cubicBezTo>
                <a:cubicBezTo>
                  <a:pt x="3416627" y="1312459"/>
                  <a:pt x="3415183" y="1363554"/>
                  <a:pt x="3435533" y="1387530"/>
                </a:cubicBezTo>
                <a:cubicBezTo>
                  <a:pt x="3428168" y="1384876"/>
                  <a:pt x="3423452" y="1398828"/>
                  <a:pt x="3427595" y="1407995"/>
                </a:cubicBezTo>
                <a:cubicBezTo>
                  <a:pt x="3398778" y="1398886"/>
                  <a:pt x="3455260" y="1443485"/>
                  <a:pt x="3436580" y="1453051"/>
                </a:cubicBezTo>
                <a:cubicBezTo>
                  <a:pt x="3454427" y="1452263"/>
                  <a:pt x="3487273" y="1492392"/>
                  <a:pt x="3473886" y="1513215"/>
                </a:cubicBezTo>
                <a:cubicBezTo>
                  <a:pt x="3479337" y="1543203"/>
                  <a:pt x="3495403" y="1563620"/>
                  <a:pt x="3491486" y="1595707"/>
                </a:cubicBezTo>
                <a:cubicBezTo>
                  <a:pt x="3493932" y="1596530"/>
                  <a:pt x="3496028" y="1598008"/>
                  <a:pt x="3497869" y="1599939"/>
                </a:cubicBezTo>
                <a:lnTo>
                  <a:pt x="3502453" y="1606503"/>
                </a:lnTo>
                <a:lnTo>
                  <a:pt x="3502232" y="1607846"/>
                </a:lnTo>
                <a:cubicBezTo>
                  <a:pt x="3502503" y="1613048"/>
                  <a:pt x="3503673" y="1615641"/>
                  <a:pt x="3505239" y="1617081"/>
                </a:cubicBezTo>
                <a:cubicBezTo>
                  <a:pt x="3505979" y="1617395"/>
                  <a:pt x="3506719" y="1617710"/>
                  <a:pt x="3507459" y="1618024"/>
                </a:cubicBezTo>
                <a:lnTo>
                  <a:pt x="3510011" y="1624022"/>
                </a:lnTo>
                <a:lnTo>
                  <a:pt x="3516358" y="1634929"/>
                </a:lnTo>
                <a:lnTo>
                  <a:pt x="3516308" y="1637821"/>
                </a:lnTo>
                <a:lnTo>
                  <a:pt x="3523955" y="1655598"/>
                </a:lnTo>
                <a:lnTo>
                  <a:pt x="3523473" y="1656247"/>
                </a:lnTo>
                <a:cubicBezTo>
                  <a:pt x="3522567" y="1658107"/>
                  <a:pt x="3522227" y="1660249"/>
                  <a:pt x="3523061" y="1663024"/>
                </a:cubicBezTo>
                <a:cubicBezTo>
                  <a:pt x="3513175" y="1664689"/>
                  <a:pt x="3520280" y="1667013"/>
                  <a:pt x="3523616" y="1675054"/>
                </a:cubicBezTo>
                <a:cubicBezTo>
                  <a:pt x="3509006" y="1679436"/>
                  <a:pt x="3523682" y="1698702"/>
                  <a:pt x="3517630" y="1707801"/>
                </a:cubicBezTo>
                <a:cubicBezTo>
                  <a:pt x="3520410" y="1713612"/>
                  <a:pt x="3523083" y="1719836"/>
                  <a:pt x="3525537" y="1726380"/>
                </a:cubicBezTo>
                <a:lnTo>
                  <a:pt x="3529903" y="1779986"/>
                </a:lnTo>
                <a:lnTo>
                  <a:pt x="3521468" y="1836998"/>
                </a:lnTo>
                <a:cubicBezTo>
                  <a:pt x="3522502" y="1857808"/>
                  <a:pt x="3519191" y="1876110"/>
                  <a:pt x="3523412" y="1893497"/>
                </a:cubicBezTo>
                <a:cubicBezTo>
                  <a:pt x="3520411" y="1900876"/>
                  <a:pt x="3519436" y="1907708"/>
                  <a:pt x="3525004" y="1913894"/>
                </a:cubicBezTo>
                <a:cubicBezTo>
                  <a:pt x="3524490" y="1933413"/>
                  <a:pt x="3517414" y="1938604"/>
                  <a:pt x="3523928" y="1950514"/>
                </a:cubicBezTo>
                <a:cubicBezTo>
                  <a:pt x="3512685" y="1962215"/>
                  <a:pt x="3517275" y="1962555"/>
                  <a:pt x="3521008" y="1967449"/>
                </a:cubicBezTo>
                <a:lnTo>
                  <a:pt x="3521297" y="1968163"/>
                </a:lnTo>
                <a:lnTo>
                  <a:pt x="3519686" y="1969768"/>
                </a:lnTo>
                <a:lnTo>
                  <a:pt x="3519089" y="1972904"/>
                </a:lnTo>
                <a:lnTo>
                  <a:pt x="3520122" y="1981289"/>
                </a:lnTo>
                <a:lnTo>
                  <a:pt x="3520948" y="1984413"/>
                </a:lnTo>
                <a:cubicBezTo>
                  <a:pt x="3521356" y="1986575"/>
                  <a:pt x="3521416" y="1988026"/>
                  <a:pt x="3521226" y="1989046"/>
                </a:cubicBezTo>
                <a:lnTo>
                  <a:pt x="3521092" y="1989171"/>
                </a:lnTo>
                <a:lnTo>
                  <a:pt x="3521624" y="1993492"/>
                </a:lnTo>
                <a:cubicBezTo>
                  <a:pt x="3522844" y="2000762"/>
                  <a:pt x="3524332" y="2007819"/>
                  <a:pt x="3525996" y="2014518"/>
                </a:cubicBezTo>
                <a:cubicBezTo>
                  <a:pt x="3518529" y="2020777"/>
                  <a:pt x="3529333" y="2045218"/>
                  <a:pt x="3514412" y="2043465"/>
                </a:cubicBezTo>
                <a:cubicBezTo>
                  <a:pt x="3516219" y="2052531"/>
                  <a:pt x="3522688" y="2057653"/>
                  <a:pt x="3512822" y="2055222"/>
                </a:cubicBezTo>
                <a:cubicBezTo>
                  <a:pt x="3513140" y="2058224"/>
                  <a:pt x="3512432" y="2060136"/>
                  <a:pt x="3511227" y="2061550"/>
                </a:cubicBezTo>
                <a:lnTo>
                  <a:pt x="3510645" y="2061975"/>
                </a:lnTo>
                <a:lnTo>
                  <a:pt x="3514907" y="2082129"/>
                </a:lnTo>
                <a:lnTo>
                  <a:pt x="3514347" y="2084880"/>
                </a:lnTo>
                <a:lnTo>
                  <a:pt x="3518565" y="2097919"/>
                </a:lnTo>
                <a:lnTo>
                  <a:pt x="3519976" y="2104707"/>
                </a:lnTo>
                <a:lnTo>
                  <a:pt x="3521958" y="2106519"/>
                </a:lnTo>
                <a:cubicBezTo>
                  <a:pt x="3523219" y="2108534"/>
                  <a:pt x="3523895" y="2111498"/>
                  <a:pt x="3523237" y="2116590"/>
                </a:cubicBezTo>
                <a:lnTo>
                  <a:pt x="3522786" y="2117790"/>
                </a:lnTo>
                <a:lnTo>
                  <a:pt x="3526064" y="2125947"/>
                </a:lnTo>
                <a:cubicBezTo>
                  <a:pt x="3527505" y="2128548"/>
                  <a:pt x="3529274" y="2130818"/>
                  <a:pt x="3531495" y="2132603"/>
                </a:cubicBezTo>
                <a:cubicBezTo>
                  <a:pt x="3522034" y="2161762"/>
                  <a:pt x="3533978" y="2187874"/>
                  <a:pt x="3533955" y="2218836"/>
                </a:cubicBezTo>
                <a:cubicBezTo>
                  <a:pt x="3517312" y="2233337"/>
                  <a:pt x="3542024" y="2285180"/>
                  <a:pt x="3559442" y="2291697"/>
                </a:cubicBezTo>
                <a:cubicBezTo>
                  <a:pt x="3544608" y="2292866"/>
                  <a:pt x="3567228" y="2330146"/>
                  <a:pt x="3568373" y="2340076"/>
                </a:cubicBezTo>
                <a:cubicBezTo>
                  <a:pt x="3568755" y="2343387"/>
                  <a:pt x="3566751" y="2343658"/>
                  <a:pt x="3560178" y="2338540"/>
                </a:cubicBezTo>
                <a:cubicBezTo>
                  <a:pt x="3562571" y="2349015"/>
                  <a:pt x="3555536" y="2360463"/>
                  <a:pt x="3548875" y="2354921"/>
                </a:cubicBezTo>
                <a:cubicBezTo>
                  <a:pt x="3564342" y="2386191"/>
                  <a:pt x="3553912" y="2434573"/>
                  <a:pt x="3562290" y="2470516"/>
                </a:cubicBezTo>
                <a:cubicBezTo>
                  <a:pt x="3548732" y="2491328"/>
                  <a:pt x="3561750" y="2479665"/>
                  <a:pt x="3560263" y="2500409"/>
                </a:cubicBezTo>
                <a:cubicBezTo>
                  <a:pt x="3573531" y="2493872"/>
                  <a:pt x="3554177" y="2525877"/>
                  <a:pt x="3569616" y="2525972"/>
                </a:cubicBezTo>
                <a:cubicBezTo>
                  <a:pt x="3568857" y="2529744"/>
                  <a:pt x="3567635" y="2533395"/>
                  <a:pt x="3566291" y="2537057"/>
                </a:cubicBezTo>
                <a:lnTo>
                  <a:pt x="3565595" y="2538979"/>
                </a:lnTo>
                <a:lnTo>
                  <a:pt x="3565471" y="2546483"/>
                </a:lnTo>
                <a:lnTo>
                  <a:pt x="3562111" y="2548822"/>
                </a:lnTo>
                <a:lnTo>
                  <a:pt x="3559542" y="2560277"/>
                </a:lnTo>
                <a:cubicBezTo>
                  <a:pt x="3559093" y="2564534"/>
                  <a:pt x="3559212" y="2569074"/>
                  <a:pt x="3560240" y="2574030"/>
                </a:cubicBezTo>
                <a:cubicBezTo>
                  <a:pt x="3567097" y="2585933"/>
                  <a:pt x="3560828" y="2605604"/>
                  <a:pt x="3562359" y="2622912"/>
                </a:cubicBezTo>
                <a:lnTo>
                  <a:pt x="3564740" y="2630748"/>
                </a:lnTo>
                <a:lnTo>
                  <a:pt x="3563214" y="2656947"/>
                </a:lnTo>
                <a:cubicBezTo>
                  <a:pt x="3563065" y="2664385"/>
                  <a:pt x="3563222" y="2672085"/>
                  <a:pt x="3563949" y="2680153"/>
                </a:cubicBezTo>
                <a:lnTo>
                  <a:pt x="3566383" y="2695058"/>
                </a:lnTo>
                <a:lnTo>
                  <a:pt x="3565385" y="2699075"/>
                </a:lnTo>
                <a:cubicBezTo>
                  <a:pt x="3565951" y="2705917"/>
                  <a:pt x="3570892" y="2714690"/>
                  <a:pt x="3565525" y="2714239"/>
                </a:cubicBezTo>
                <a:lnTo>
                  <a:pt x="3567847" y="2721812"/>
                </a:lnTo>
                <a:lnTo>
                  <a:pt x="3564077" y="2729693"/>
                </a:lnTo>
                <a:cubicBezTo>
                  <a:pt x="3563144" y="2730592"/>
                  <a:pt x="3562134" y="2731288"/>
                  <a:pt x="3561085" y="2731758"/>
                </a:cubicBezTo>
                <a:lnTo>
                  <a:pt x="3563149" y="2742418"/>
                </a:lnTo>
                <a:lnTo>
                  <a:pt x="3560661" y="2751437"/>
                </a:lnTo>
                <a:lnTo>
                  <a:pt x="3563126" y="2758989"/>
                </a:lnTo>
                <a:lnTo>
                  <a:pt x="3562876" y="2762207"/>
                </a:lnTo>
                <a:lnTo>
                  <a:pt x="3561866" y="2770236"/>
                </a:lnTo>
                <a:cubicBezTo>
                  <a:pt x="3561066" y="2774372"/>
                  <a:pt x="3560080" y="2779005"/>
                  <a:pt x="3559378" y="2784138"/>
                </a:cubicBezTo>
                <a:lnTo>
                  <a:pt x="3559178" y="2788436"/>
                </a:lnTo>
                <a:lnTo>
                  <a:pt x="3554648" y="2798068"/>
                </a:lnTo>
                <a:cubicBezTo>
                  <a:pt x="3551209" y="2805087"/>
                  <a:pt x="3548936" y="2810580"/>
                  <a:pt x="3551400" y="2816345"/>
                </a:cubicBezTo>
                <a:cubicBezTo>
                  <a:pt x="3547036" y="2826742"/>
                  <a:pt x="3533490" y="2834711"/>
                  <a:pt x="3538128" y="2849028"/>
                </a:cubicBezTo>
                <a:cubicBezTo>
                  <a:pt x="3531517" y="2845031"/>
                  <a:pt x="3538369" y="2865256"/>
                  <a:pt x="3532013" y="2868126"/>
                </a:cubicBezTo>
                <a:cubicBezTo>
                  <a:pt x="3526842" y="2869601"/>
                  <a:pt x="3527715" y="2876080"/>
                  <a:pt x="3526094" y="2881167"/>
                </a:cubicBezTo>
                <a:cubicBezTo>
                  <a:pt x="3520961" y="2885059"/>
                  <a:pt x="3517628" y="2910333"/>
                  <a:pt x="3518939" y="2918966"/>
                </a:cubicBezTo>
                <a:cubicBezTo>
                  <a:pt x="3525789" y="2943088"/>
                  <a:pt x="3505468" y="2964225"/>
                  <a:pt x="3510391" y="2983548"/>
                </a:cubicBezTo>
                <a:cubicBezTo>
                  <a:pt x="3510204" y="2988707"/>
                  <a:pt x="3509257" y="2993036"/>
                  <a:pt x="3507840" y="2996827"/>
                </a:cubicBezTo>
                <a:lnTo>
                  <a:pt x="3502741" y="3006379"/>
                </a:lnTo>
                <a:lnTo>
                  <a:pt x="3499028" y="3006971"/>
                </a:lnTo>
                <a:lnTo>
                  <a:pt x="3497157" y="3013976"/>
                </a:lnTo>
                <a:lnTo>
                  <a:pt x="3496053" y="3015450"/>
                </a:lnTo>
                <a:cubicBezTo>
                  <a:pt x="3493931" y="3018255"/>
                  <a:pt x="3491925" y="3021106"/>
                  <a:pt x="3490329" y="3024292"/>
                </a:cubicBezTo>
                <a:cubicBezTo>
                  <a:pt x="3504872" y="3031782"/>
                  <a:pt x="3479143" y="3052632"/>
                  <a:pt x="3493186" y="3052840"/>
                </a:cubicBezTo>
                <a:cubicBezTo>
                  <a:pt x="3486942" y="3071654"/>
                  <a:pt x="3501947" y="3066916"/>
                  <a:pt x="3484298" y="3080007"/>
                </a:cubicBezTo>
                <a:cubicBezTo>
                  <a:pt x="3483814" y="3117860"/>
                  <a:pt x="3462683" y="3158406"/>
                  <a:pt x="3469977" y="3195253"/>
                </a:cubicBezTo>
                <a:cubicBezTo>
                  <a:pt x="3464984" y="3186842"/>
                  <a:pt x="3455676" y="3194249"/>
                  <a:pt x="3455490" y="3205255"/>
                </a:cubicBezTo>
                <a:cubicBezTo>
                  <a:pt x="3435461" y="3173385"/>
                  <a:pt x="3464274" y="3257718"/>
                  <a:pt x="3445250" y="3249703"/>
                </a:cubicBezTo>
                <a:cubicBezTo>
                  <a:pt x="3460163" y="3264187"/>
                  <a:pt x="3471377" y="3324835"/>
                  <a:pt x="3452291" y="3330508"/>
                </a:cubicBezTo>
                <a:cubicBezTo>
                  <a:pt x="3445043" y="3359645"/>
                  <a:pt x="3450218" y="3389952"/>
                  <a:pt x="3434486" y="3412864"/>
                </a:cubicBezTo>
                <a:cubicBezTo>
                  <a:pt x="3436166" y="3415609"/>
                  <a:pt x="3437306" y="3418595"/>
                  <a:pt x="3438058" y="3421734"/>
                </a:cubicBezTo>
                <a:lnTo>
                  <a:pt x="3439245" y="3430986"/>
                </a:lnTo>
                <a:lnTo>
                  <a:pt x="3438541" y="3431897"/>
                </a:lnTo>
                <a:cubicBezTo>
                  <a:pt x="3436732" y="3436375"/>
                  <a:pt x="3436677" y="3439488"/>
                  <a:pt x="3437396" y="3441992"/>
                </a:cubicBezTo>
                <a:lnTo>
                  <a:pt x="3438843" y="3444647"/>
                </a:lnTo>
                <a:lnTo>
                  <a:pt x="3438591" y="3451712"/>
                </a:lnTo>
                <a:lnTo>
                  <a:pt x="3439527" y="3466008"/>
                </a:lnTo>
                <a:lnTo>
                  <a:pt x="3438357" y="3468331"/>
                </a:lnTo>
                <a:lnTo>
                  <a:pt x="3437674" y="3489343"/>
                </a:lnTo>
                <a:cubicBezTo>
                  <a:pt x="3437459" y="3489383"/>
                  <a:pt x="3437241" y="3489424"/>
                  <a:pt x="3437026" y="3489465"/>
                </a:cubicBezTo>
                <a:cubicBezTo>
                  <a:pt x="3435558" y="3490219"/>
                  <a:pt x="3434444" y="3491679"/>
                  <a:pt x="3434044" y="3494659"/>
                </a:cubicBezTo>
                <a:cubicBezTo>
                  <a:pt x="3425302" y="3487640"/>
                  <a:pt x="3430211" y="3495561"/>
                  <a:pt x="3429800" y="3504965"/>
                </a:cubicBezTo>
                <a:cubicBezTo>
                  <a:pt x="3416132" y="3496161"/>
                  <a:pt x="3420620" y="3524348"/>
                  <a:pt x="3412115" y="3526661"/>
                </a:cubicBezTo>
                <a:cubicBezTo>
                  <a:pt x="3412121" y="3533765"/>
                  <a:pt x="3411879" y="3541120"/>
                  <a:pt x="3411331" y="3548549"/>
                </a:cubicBezTo>
                <a:lnTo>
                  <a:pt x="3410824" y="3552872"/>
                </a:lnTo>
                <a:cubicBezTo>
                  <a:pt x="3410773" y="3552889"/>
                  <a:pt x="3410721" y="3552908"/>
                  <a:pt x="3410671" y="3552926"/>
                </a:cubicBezTo>
                <a:cubicBezTo>
                  <a:pt x="3410254" y="3553793"/>
                  <a:pt x="3409971" y="3555188"/>
                  <a:pt x="3409849" y="3557419"/>
                </a:cubicBezTo>
                <a:lnTo>
                  <a:pt x="3409902" y="3560756"/>
                </a:lnTo>
                <a:lnTo>
                  <a:pt x="3408918" y="3569144"/>
                </a:lnTo>
                <a:lnTo>
                  <a:pt x="3407623" y="3571810"/>
                </a:lnTo>
                <a:lnTo>
                  <a:pt x="3405729" y="3572549"/>
                </a:lnTo>
                <a:lnTo>
                  <a:pt x="3405835" y="3573359"/>
                </a:lnTo>
                <a:cubicBezTo>
                  <a:pt x="3408214" y="3579757"/>
                  <a:pt x="3412465" y="3582275"/>
                  <a:pt x="3399129" y="3587902"/>
                </a:cubicBezTo>
                <a:cubicBezTo>
                  <a:pt x="3402495" y="3602236"/>
                  <a:pt x="3394605" y="3603730"/>
                  <a:pt x="3389566" y="3621859"/>
                </a:cubicBezTo>
                <a:cubicBezTo>
                  <a:pt x="3393374" y="3630350"/>
                  <a:pt x="3390863" y="3636316"/>
                  <a:pt x="3386307" y="3641820"/>
                </a:cubicBezTo>
                <a:cubicBezTo>
                  <a:pt x="3386232" y="3660214"/>
                  <a:pt x="3378837" y="3675854"/>
                  <a:pt x="3374956" y="3695940"/>
                </a:cubicBezTo>
                <a:cubicBezTo>
                  <a:pt x="3378387" y="3718839"/>
                  <a:pt x="3365817" y="3728358"/>
                  <a:pt x="3361718" y="3749831"/>
                </a:cubicBezTo>
                <a:cubicBezTo>
                  <a:pt x="3370064" y="3770267"/>
                  <a:pt x="3350403" y="3763879"/>
                  <a:pt x="3344768" y="3774338"/>
                </a:cubicBezTo>
                <a:lnTo>
                  <a:pt x="3343985" y="3777418"/>
                </a:lnTo>
                <a:lnTo>
                  <a:pt x="3344520" y="3785849"/>
                </a:lnTo>
                <a:lnTo>
                  <a:pt x="3345162" y="3789023"/>
                </a:lnTo>
                <a:cubicBezTo>
                  <a:pt x="3345441" y="3791209"/>
                  <a:pt x="3345415" y="3792659"/>
                  <a:pt x="3345164" y="3793659"/>
                </a:cubicBezTo>
                <a:lnTo>
                  <a:pt x="3345024" y="3793774"/>
                </a:lnTo>
                <a:lnTo>
                  <a:pt x="3345300" y="3798119"/>
                </a:lnTo>
                <a:cubicBezTo>
                  <a:pt x="3346087" y="3805456"/>
                  <a:pt x="3347157" y="3812596"/>
                  <a:pt x="3348424" y="3819398"/>
                </a:cubicBezTo>
                <a:cubicBezTo>
                  <a:pt x="3340590" y="3825065"/>
                  <a:pt x="3349940" y="3850234"/>
                  <a:pt x="3335133" y="3847354"/>
                </a:cubicBezTo>
                <a:cubicBezTo>
                  <a:pt x="3336403" y="3856524"/>
                  <a:pt x="3342565" y="3862118"/>
                  <a:pt x="3332848" y="3858945"/>
                </a:cubicBezTo>
                <a:cubicBezTo>
                  <a:pt x="3332988" y="3861961"/>
                  <a:pt x="3332168" y="3863811"/>
                  <a:pt x="3330878" y="3865128"/>
                </a:cubicBezTo>
                <a:lnTo>
                  <a:pt x="3330273" y="3865510"/>
                </a:lnTo>
                <a:lnTo>
                  <a:pt x="3333337" y="3885908"/>
                </a:lnTo>
                <a:lnTo>
                  <a:pt x="3332616" y="3888608"/>
                </a:lnTo>
                <a:lnTo>
                  <a:pt x="3336057" y="3901916"/>
                </a:lnTo>
                <a:lnTo>
                  <a:pt x="3337066" y="3908785"/>
                </a:lnTo>
                <a:lnTo>
                  <a:pt x="3338940" y="3910739"/>
                </a:lnTo>
                <a:cubicBezTo>
                  <a:pt x="3340082" y="3912843"/>
                  <a:pt x="3340580" y="3915849"/>
                  <a:pt x="3339621" y="3920873"/>
                </a:cubicBezTo>
                <a:lnTo>
                  <a:pt x="3339102" y="3922032"/>
                </a:lnTo>
                <a:lnTo>
                  <a:pt x="3341891" y="3930408"/>
                </a:lnTo>
                <a:cubicBezTo>
                  <a:pt x="3343178" y="3933107"/>
                  <a:pt x="3344812" y="3935503"/>
                  <a:pt x="3346927" y="3937451"/>
                </a:cubicBezTo>
                <a:cubicBezTo>
                  <a:pt x="3335745" y="3965779"/>
                  <a:pt x="3346136" y="3992699"/>
                  <a:pt x="3344279" y="4023542"/>
                </a:cubicBezTo>
                <a:cubicBezTo>
                  <a:pt x="3347024" y="4058096"/>
                  <a:pt x="3350783" y="4081986"/>
                  <a:pt x="3351926" y="4104769"/>
                </a:cubicBezTo>
                <a:cubicBezTo>
                  <a:pt x="3353695" y="4115384"/>
                  <a:pt x="3359144" y="4193344"/>
                  <a:pt x="3352816" y="4187317"/>
                </a:cubicBezTo>
                <a:cubicBezTo>
                  <a:pt x="3366419" y="4219638"/>
                  <a:pt x="3351446" y="4239971"/>
                  <a:pt x="3357691" y="4276413"/>
                </a:cubicBezTo>
                <a:cubicBezTo>
                  <a:pt x="3342910" y="4296116"/>
                  <a:pt x="3356610" y="4285488"/>
                  <a:pt x="3353895" y="4306037"/>
                </a:cubicBezTo>
                <a:cubicBezTo>
                  <a:pt x="3367541" y="4300534"/>
                  <a:pt x="3346306" y="4330948"/>
                  <a:pt x="3361728" y="4332215"/>
                </a:cubicBezTo>
                <a:cubicBezTo>
                  <a:pt x="3360746" y="4335915"/>
                  <a:pt x="3359307" y="4339458"/>
                  <a:pt x="3357748" y="4343006"/>
                </a:cubicBezTo>
                <a:lnTo>
                  <a:pt x="3356941" y="4344866"/>
                </a:lnTo>
                <a:lnTo>
                  <a:pt x="3356370" y="4352332"/>
                </a:lnTo>
                <a:lnTo>
                  <a:pt x="3352876" y="4354407"/>
                </a:lnTo>
                <a:lnTo>
                  <a:pt x="3352683" y="4444689"/>
                </a:lnTo>
                <a:cubicBezTo>
                  <a:pt x="3355485" y="4452425"/>
                  <a:pt x="3356736" y="4477980"/>
                  <a:pt x="3352455" y="4483791"/>
                </a:cubicBezTo>
                <a:cubicBezTo>
                  <a:pt x="3351784" y="4489320"/>
                  <a:pt x="3353780" y="4495171"/>
                  <a:pt x="3349030" y="4498683"/>
                </a:cubicBezTo>
                <a:cubicBezTo>
                  <a:pt x="3346858" y="4510741"/>
                  <a:pt x="3341860" y="4538358"/>
                  <a:pt x="3339427" y="4556140"/>
                </a:cubicBezTo>
                <a:cubicBezTo>
                  <a:pt x="3342836" y="4560659"/>
                  <a:pt x="3341611" y="4566842"/>
                  <a:pt x="3339521" y="4574959"/>
                </a:cubicBezTo>
                <a:lnTo>
                  <a:pt x="3338246" y="4582576"/>
                </a:lnTo>
                <a:lnTo>
                  <a:pt x="3348539" y="4605460"/>
                </a:lnTo>
                <a:lnTo>
                  <a:pt x="3345760" y="4678575"/>
                </a:lnTo>
                <a:lnTo>
                  <a:pt x="3356250" y="4713574"/>
                </a:lnTo>
                <a:cubicBezTo>
                  <a:pt x="3358600" y="4727943"/>
                  <a:pt x="3359577" y="4741820"/>
                  <a:pt x="3361380" y="4755215"/>
                </a:cubicBezTo>
                <a:cubicBezTo>
                  <a:pt x="3363928" y="4785596"/>
                  <a:pt x="3347531" y="4766123"/>
                  <a:pt x="3361636" y="4803525"/>
                </a:cubicBezTo>
                <a:cubicBezTo>
                  <a:pt x="3356254" y="4807867"/>
                  <a:pt x="3356117" y="4812705"/>
                  <a:pt x="3358957" y="4820729"/>
                </a:cubicBezTo>
                <a:cubicBezTo>
                  <a:pt x="3359783" y="4835507"/>
                  <a:pt x="3345952" y="4834947"/>
                  <a:pt x="3354635" y="4849546"/>
                </a:cubicBezTo>
                <a:cubicBezTo>
                  <a:pt x="3350894" y="4848362"/>
                  <a:pt x="3350351" y="4855411"/>
                  <a:pt x="3349759" y="4861941"/>
                </a:cubicBezTo>
                <a:lnTo>
                  <a:pt x="3347368" y="4866228"/>
                </a:lnTo>
                <a:lnTo>
                  <a:pt x="3358408" y="4889535"/>
                </a:lnTo>
                <a:cubicBezTo>
                  <a:pt x="3373705" y="4931282"/>
                  <a:pt x="3382233" y="4982216"/>
                  <a:pt x="3393319" y="5017998"/>
                </a:cubicBezTo>
                <a:cubicBezTo>
                  <a:pt x="3368256" y="5040241"/>
                  <a:pt x="3392200" y="5029364"/>
                  <a:pt x="3389184" y="5055049"/>
                </a:cubicBezTo>
                <a:cubicBezTo>
                  <a:pt x="3413510" y="5050695"/>
                  <a:pt x="3377700" y="5085342"/>
                  <a:pt x="3405892" y="5089973"/>
                </a:cubicBezTo>
                <a:cubicBezTo>
                  <a:pt x="3404451" y="5094499"/>
                  <a:pt x="3402165" y="5098741"/>
                  <a:pt x="3399662" y="5102960"/>
                </a:cubicBezTo>
                <a:lnTo>
                  <a:pt x="3398363" y="5105176"/>
                </a:lnTo>
                <a:lnTo>
                  <a:pt x="3398026" y="5114590"/>
                </a:lnTo>
                <a:lnTo>
                  <a:pt x="3391859" y="5116550"/>
                </a:lnTo>
                <a:lnTo>
                  <a:pt x="3386999" y="5130226"/>
                </a:lnTo>
                <a:cubicBezTo>
                  <a:pt x="3386119" y="5135455"/>
                  <a:pt x="3386267" y="5141205"/>
                  <a:pt x="3388073" y="5147747"/>
                </a:cubicBezTo>
                <a:cubicBezTo>
                  <a:pt x="3400425" y="5164741"/>
                  <a:pt x="3388688" y="5187675"/>
                  <a:pt x="3391234" y="5209919"/>
                </a:cubicBezTo>
                <a:lnTo>
                  <a:pt x="3395469" y="5220481"/>
                </a:lnTo>
                <a:lnTo>
                  <a:pt x="3392518" y="5250830"/>
                </a:lnTo>
                <a:lnTo>
                  <a:pt x="3393800" y="5252877"/>
                </a:lnTo>
                <a:cubicBezTo>
                  <a:pt x="3393941" y="5258188"/>
                  <a:pt x="3392357" y="5268832"/>
                  <a:pt x="3393361" y="5282697"/>
                </a:cubicBezTo>
                <a:lnTo>
                  <a:pt x="3399825" y="5336059"/>
                </a:lnTo>
                <a:lnTo>
                  <a:pt x="3392824" y="5344884"/>
                </a:lnTo>
                <a:lnTo>
                  <a:pt x="3389277" y="5345998"/>
                </a:lnTo>
                <a:lnTo>
                  <a:pt x="3390946" y="5360636"/>
                </a:lnTo>
                <a:lnTo>
                  <a:pt x="3386366" y="5371486"/>
                </a:lnTo>
                <a:lnTo>
                  <a:pt x="3390662" y="5381496"/>
                </a:lnTo>
                <a:lnTo>
                  <a:pt x="3388199" y="5395290"/>
                </a:lnTo>
                <a:cubicBezTo>
                  <a:pt x="3386677" y="5400263"/>
                  <a:pt x="3384810" y="5405812"/>
                  <a:pt x="3383455" y="5412069"/>
                </a:cubicBezTo>
                <a:lnTo>
                  <a:pt x="3376345" y="5426008"/>
                </a:lnTo>
                <a:lnTo>
                  <a:pt x="3374012" y="5448470"/>
                </a:lnTo>
                <a:cubicBezTo>
                  <a:pt x="3372358" y="5465848"/>
                  <a:pt x="3370199" y="5482458"/>
                  <a:pt x="3365299" y="5498771"/>
                </a:cubicBezTo>
                <a:cubicBezTo>
                  <a:pt x="3368242" y="5512292"/>
                  <a:pt x="3368289" y="5524931"/>
                  <a:pt x="3358774" y="5536815"/>
                </a:cubicBezTo>
                <a:cubicBezTo>
                  <a:pt x="3355554" y="5573082"/>
                  <a:pt x="3364982" y="5582256"/>
                  <a:pt x="3352897" y="5604851"/>
                </a:cubicBezTo>
                <a:cubicBezTo>
                  <a:pt x="3357655" y="5611851"/>
                  <a:pt x="3360065" y="5616619"/>
                  <a:pt x="3360918" y="5620215"/>
                </a:cubicBezTo>
                <a:cubicBezTo>
                  <a:pt x="3363482" y="5631010"/>
                  <a:pt x="3352061" y="5631235"/>
                  <a:pt x="3348145" y="5649365"/>
                </a:cubicBezTo>
                <a:cubicBezTo>
                  <a:pt x="3342329" y="5668683"/>
                  <a:pt x="3336842" y="5635583"/>
                  <a:pt x="3334135" y="5654076"/>
                </a:cubicBezTo>
                <a:cubicBezTo>
                  <a:pt x="3338089" y="5673079"/>
                  <a:pt x="3320876" y="5674673"/>
                  <a:pt x="3326011" y="5694285"/>
                </a:cubicBezTo>
                <a:cubicBezTo>
                  <a:pt x="3339441" y="5687377"/>
                  <a:pt x="3320185" y="5735320"/>
                  <a:pt x="3331448" y="5735077"/>
                </a:cubicBezTo>
                <a:cubicBezTo>
                  <a:pt x="3313758" y="5754960"/>
                  <a:pt x="3333086" y="5760823"/>
                  <a:pt x="3326180" y="5784860"/>
                </a:cubicBezTo>
                <a:cubicBezTo>
                  <a:pt x="3319129" y="5796737"/>
                  <a:pt x="3317432" y="5804806"/>
                  <a:pt x="3323175" y="5814629"/>
                </a:cubicBezTo>
                <a:cubicBezTo>
                  <a:pt x="3289103" y="5869565"/>
                  <a:pt x="3319352" y="5845410"/>
                  <a:pt x="3303983" y="5894405"/>
                </a:cubicBezTo>
                <a:lnTo>
                  <a:pt x="3302615" y="5898375"/>
                </a:lnTo>
                <a:lnTo>
                  <a:pt x="3305988" y="5914019"/>
                </a:lnTo>
                <a:cubicBezTo>
                  <a:pt x="3306566" y="5914416"/>
                  <a:pt x="3307142" y="5914813"/>
                  <a:pt x="3307720" y="5915209"/>
                </a:cubicBezTo>
                <a:lnTo>
                  <a:pt x="3288942" y="5962966"/>
                </a:lnTo>
                <a:lnTo>
                  <a:pt x="3289995" y="5969791"/>
                </a:lnTo>
                <a:lnTo>
                  <a:pt x="3273219" y="6000303"/>
                </a:lnTo>
                <a:lnTo>
                  <a:pt x="3266971" y="6016394"/>
                </a:lnTo>
                <a:lnTo>
                  <a:pt x="3258268" y="6034498"/>
                </a:lnTo>
                <a:lnTo>
                  <a:pt x="3262376" y="6046147"/>
                </a:lnTo>
                <a:cubicBezTo>
                  <a:pt x="3269023" y="6073717"/>
                  <a:pt x="3250846" y="6118951"/>
                  <a:pt x="3274161" y="6127097"/>
                </a:cubicBezTo>
                <a:cubicBezTo>
                  <a:pt x="3261055" y="6140796"/>
                  <a:pt x="3284255" y="6151240"/>
                  <a:pt x="3287116" y="6165061"/>
                </a:cubicBezTo>
                <a:cubicBezTo>
                  <a:pt x="3278972" y="6176795"/>
                  <a:pt x="3286959" y="6181809"/>
                  <a:pt x="3289289" y="6191816"/>
                </a:cubicBezTo>
                <a:cubicBezTo>
                  <a:pt x="3284123" y="6196765"/>
                  <a:pt x="3284941" y="6205311"/>
                  <a:pt x="3291517" y="6207797"/>
                </a:cubicBezTo>
                <a:cubicBezTo>
                  <a:pt x="3306003" y="6202672"/>
                  <a:pt x="3300501" y="6232914"/>
                  <a:pt x="3310808" y="6234442"/>
                </a:cubicBezTo>
                <a:cubicBezTo>
                  <a:pt x="3314005" y="6251566"/>
                  <a:pt x="3305763" y="6327405"/>
                  <a:pt x="3322832" y="6339012"/>
                </a:cubicBezTo>
                <a:cubicBezTo>
                  <a:pt x="3332735" y="6373401"/>
                  <a:pt x="3309981" y="6425589"/>
                  <a:pt x="3311360" y="6440393"/>
                </a:cubicBezTo>
                <a:cubicBezTo>
                  <a:pt x="3282540" y="6457108"/>
                  <a:pt x="3365374" y="6523495"/>
                  <a:pt x="3370963" y="6586374"/>
                </a:cubicBezTo>
                <a:cubicBezTo>
                  <a:pt x="3368621" y="6595055"/>
                  <a:pt x="3368943" y="6599590"/>
                  <a:pt x="3375863" y="6601412"/>
                </a:cubicBezTo>
                <a:cubicBezTo>
                  <a:pt x="3380798" y="6617525"/>
                  <a:pt x="3389212" y="6649404"/>
                  <a:pt x="3400578" y="6683057"/>
                </a:cubicBezTo>
                <a:cubicBezTo>
                  <a:pt x="3408645" y="6705148"/>
                  <a:pt x="3410628" y="6805370"/>
                  <a:pt x="3417831" y="6852700"/>
                </a:cubicBezTo>
                <a:lnTo>
                  <a:pt x="3418926" y="6858000"/>
                </a:lnTo>
                <a:lnTo>
                  <a:pt x="0" y="6858000"/>
                </a:lnTo>
                <a:close/>
              </a:path>
            </a:pathLst>
          </a:custGeom>
        </p:spPr>
      </p:pic>
      <p:sp>
        <p:nvSpPr>
          <p:cNvPr id="2" name="TextBox 1">
            <a:extLst>
              <a:ext uri="{FF2B5EF4-FFF2-40B4-BE49-F238E27FC236}">
                <a16:creationId xmlns:a16="http://schemas.microsoft.com/office/drawing/2014/main" id="{67046C17-F885-0CBF-72A7-37E464507073}"/>
              </a:ext>
            </a:extLst>
          </p:cNvPr>
          <p:cNvSpPr txBox="1"/>
          <p:nvPr/>
        </p:nvSpPr>
        <p:spPr>
          <a:xfrm>
            <a:off x="6939931" y="4106090"/>
            <a:ext cx="2081349" cy="369332"/>
          </a:xfrm>
          <a:prstGeom prst="rect">
            <a:avLst/>
          </a:prstGeom>
          <a:noFill/>
        </p:spPr>
        <p:txBody>
          <a:bodyPr wrap="square" rtlCol="0">
            <a:spAutoFit/>
          </a:bodyPr>
          <a:lstStyle/>
          <a:p>
            <a:r>
              <a:rPr lang="en-GB" dirty="0"/>
              <a:t>Matthew Moughtin</a:t>
            </a:r>
          </a:p>
        </p:txBody>
      </p:sp>
    </p:spTree>
    <p:extLst>
      <p:ext uri="{BB962C8B-B14F-4D97-AF65-F5344CB8AC3E}">
        <p14:creationId xmlns:p14="http://schemas.microsoft.com/office/powerpoint/2010/main" val="2357635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B3ACE8-918D-DEC5-2467-BD55C3ABC899}"/>
              </a:ext>
            </a:extLst>
          </p:cNvPr>
          <p:cNvSpPr txBox="1"/>
          <p:nvPr/>
        </p:nvSpPr>
        <p:spPr>
          <a:xfrm>
            <a:off x="630936" y="640823"/>
            <a:ext cx="3419856" cy="558314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400" b="1" kern="1200">
                <a:solidFill>
                  <a:schemeClr val="tx1"/>
                </a:solidFill>
                <a:latin typeface="+mj-lt"/>
                <a:ea typeface="+mj-ea"/>
                <a:cs typeface="+mj-cs"/>
              </a:rPr>
              <a:t>Training Data - The Four Golden Signals</a:t>
            </a:r>
          </a:p>
        </p:txBody>
      </p:sp>
      <p:sp>
        <p:nvSpPr>
          <p:cNvPr id="2" name="TextBox 1">
            <a:extLst>
              <a:ext uri="{FF2B5EF4-FFF2-40B4-BE49-F238E27FC236}">
                <a16:creationId xmlns:a16="http://schemas.microsoft.com/office/drawing/2014/main" id="{A3034E00-4033-E683-0051-E1FE4346C3C5}"/>
              </a:ext>
            </a:extLst>
          </p:cNvPr>
          <p:cNvSpPr txBox="1"/>
          <p:nvPr/>
        </p:nvSpPr>
        <p:spPr>
          <a:xfrm>
            <a:off x="4654296" y="4798577"/>
            <a:ext cx="6894576" cy="1428487"/>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1700"/>
              <a:t>Four metrics chosen to give complete system health. How your system is performing, how much it is doing, how often it fails, and how close to the limits it is.</a:t>
            </a:r>
          </a:p>
          <a:p>
            <a:pPr marL="285750" indent="-228600">
              <a:lnSpc>
                <a:spcPct val="90000"/>
              </a:lnSpc>
              <a:spcAft>
                <a:spcPts val="600"/>
              </a:spcAft>
              <a:buFont typeface="Arial" panose="020B0604020202020204" pitchFamily="34" charset="0"/>
              <a:buChar char="•"/>
            </a:pPr>
            <a:r>
              <a:rPr lang="en-US" sz="1700"/>
              <a:t>Our network architecture needs to match the number of parameters of the data we are analysing.</a:t>
            </a:r>
          </a:p>
        </p:txBody>
      </p:sp>
      <p:graphicFrame>
        <p:nvGraphicFramePr>
          <p:cNvPr id="5" name="Table 4">
            <a:extLst>
              <a:ext uri="{FF2B5EF4-FFF2-40B4-BE49-F238E27FC236}">
                <a16:creationId xmlns:a16="http://schemas.microsoft.com/office/drawing/2014/main" id="{1B832235-498A-502C-0891-2D7FCA9DE1BD}"/>
              </a:ext>
            </a:extLst>
          </p:cNvPr>
          <p:cNvGraphicFramePr>
            <a:graphicFrameLocks noGrp="1"/>
          </p:cNvGraphicFramePr>
          <p:nvPr/>
        </p:nvGraphicFramePr>
        <p:xfrm>
          <a:off x="4654296" y="657814"/>
          <a:ext cx="6894580" cy="3859878"/>
        </p:xfrm>
        <a:graphic>
          <a:graphicData uri="http://schemas.openxmlformats.org/drawingml/2006/table">
            <a:tbl>
              <a:tblPr firstRow="1" bandRow="1">
                <a:tableStyleId>{5940675A-B579-460E-94D1-54222C63F5DA}</a:tableStyleId>
              </a:tblPr>
              <a:tblGrid>
                <a:gridCol w="1417770">
                  <a:extLst>
                    <a:ext uri="{9D8B030D-6E8A-4147-A177-3AD203B41FA5}">
                      <a16:colId xmlns:a16="http://schemas.microsoft.com/office/drawing/2014/main" val="882706765"/>
                    </a:ext>
                  </a:extLst>
                </a:gridCol>
                <a:gridCol w="1334344">
                  <a:extLst>
                    <a:ext uri="{9D8B030D-6E8A-4147-A177-3AD203B41FA5}">
                      <a16:colId xmlns:a16="http://schemas.microsoft.com/office/drawing/2014/main" val="3502548582"/>
                    </a:ext>
                  </a:extLst>
                </a:gridCol>
                <a:gridCol w="1306926">
                  <a:extLst>
                    <a:ext uri="{9D8B030D-6E8A-4147-A177-3AD203B41FA5}">
                      <a16:colId xmlns:a16="http://schemas.microsoft.com/office/drawing/2014/main" val="1338453707"/>
                    </a:ext>
                  </a:extLst>
                </a:gridCol>
                <a:gridCol w="1417770">
                  <a:extLst>
                    <a:ext uri="{9D8B030D-6E8A-4147-A177-3AD203B41FA5}">
                      <a16:colId xmlns:a16="http://schemas.microsoft.com/office/drawing/2014/main" val="1635728308"/>
                    </a:ext>
                  </a:extLst>
                </a:gridCol>
                <a:gridCol w="1417770">
                  <a:extLst>
                    <a:ext uri="{9D8B030D-6E8A-4147-A177-3AD203B41FA5}">
                      <a16:colId xmlns:a16="http://schemas.microsoft.com/office/drawing/2014/main" val="1829686037"/>
                    </a:ext>
                  </a:extLst>
                </a:gridCol>
              </a:tblGrid>
              <a:tr h="350898">
                <a:tc>
                  <a:txBody>
                    <a:bodyPr/>
                    <a:lstStyle/>
                    <a:p>
                      <a:pPr algn="ctr"/>
                      <a:r>
                        <a:rPr lang="en-GB" sz="1600" b="1"/>
                        <a:t>Latency</a:t>
                      </a:r>
                    </a:p>
                  </a:txBody>
                  <a:tcPr marL="79750" marR="79750" marT="39875" marB="39875">
                    <a:solidFill>
                      <a:schemeClr val="bg2"/>
                    </a:solidFill>
                  </a:tcPr>
                </a:tc>
                <a:tc>
                  <a:txBody>
                    <a:bodyPr/>
                    <a:lstStyle/>
                    <a:p>
                      <a:pPr algn="ctr"/>
                      <a:r>
                        <a:rPr lang="en-GB" sz="1600" b="1"/>
                        <a:t>Traffic</a:t>
                      </a:r>
                    </a:p>
                  </a:txBody>
                  <a:tcPr marL="79750" marR="79750" marT="39875" marB="39875">
                    <a:solidFill>
                      <a:schemeClr val="bg2"/>
                    </a:solidFill>
                  </a:tcPr>
                </a:tc>
                <a:tc>
                  <a:txBody>
                    <a:bodyPr/>
                    <a:lstStyle/>
                    <a:p>
                      <a:pPr algn="ctr"/>
                      <a:r>
                        <a:rPr lang="en-GB" sz="1600" b="1"/>
                        <a:t>Errors</a:t>
                      </a:r>
                    </a:p>
                  </a:txBody>
                  <a:tcPr marL="79750" marR="79750" marT="39875" marB="39875">
                    <a:solidFill>
                      <a:schemeClr val="bg2"/>
                    </a:solidFill>
                  </a:tcPr>
                </a:tc>
                <a:tc>
                  <a:txBody>
                    <a:bodyPr/>
                    <a:lstStyle/>
                    <a:p>
                      <a:pPr algn="ctr"/>
                      <a:r>
                        <a:rPr lang="en-GB" sz="1600" b="1"/>
                        <a:t>Saturation</a:t>
                      </a:r>
                    </a:p>
                  </a:txBody>
                  <a:tcPr marL="79750" marR="79750" marT="39875" marB="39875">
                    <a:solidFill>
                      <a:schemeClr val="bg2"/>
                    </a:solidFill>
                  </a:tcPr>
                </a:tc>
                <a:tc>
                  <a:txBody>
                    <a:bodyPr/>
                    <a:lstStyle/>
                    <a:p>
                      <a:pPr algn="ctr"/>
                      <a:r>
                        <a:rPr lang="en-GB" sz="1600" b="1"/>
                        <a:t>At Risk</a:t>
                      </a:r>
                    </a:p>
                  </a:txBody>
                  <a:tcPr marL="79750" marR="79750" marT="39875" marB="39875">
                    <a:solidFill>
                      <a:schemeClr val="bg2"/>
                    </a:solidFill>
                  </a:tcPr>
                </a:tc>
                <a:extLst>
                  <a:ext uri="{0D108BD9-81ED-4DB2-BD59-A6C34878D82A}">
                    <a16:rowId xmlns:a16="http://schemas.microsoft.com/office/drawing/2014/main" val="1964180439"/>
                  </a:ext>
                </a:extLst>
              </a:tr>
              <a:tr h="350898">
                <a:tc>
                  <a:txBody>
                    <a:bodyPr/>
                    <a:lstStyle/>
                    <a:p>
                      <a:pPr algn="ctr"/>
                      <a:r>
                        <a:rPr lang="en-GB" sz="1600"/>
                        <a:t>100</a:t>
                      </a:r>
                    </a:p>
                  </a:txBody>
                  <a:tcPr marL="79750" marR="79750" marT="39875" marB="39875"/>
                </a:tc>
                <a:tc>
                  <a:txBody>
                    <a:bodyPr/>
                    <a:lstStyle/>
                    <a:p>
                      <a:pPr algn="ctr"/>
                      <a:r>
                        <a:rPr lang="en-GB" sz="1600"/>
                        <a:t>200</a:t>
                      </a:r>
                    </a:p>
                  </a:txBody>
                  <a:tcPr marL="79750" marR="79750" marT="39875" marB="39875"/>
                </a:tc>
                <a:tc>
                  <a:txBody>
                    <a:bodyPr/>
                    <a:lstStyle/>
                    <a:p>
                      <a:pPr algn="ctr"/>
                      <a:r>
                        <a:rPr lang="en-GB" sz="1600"/>
                        <a:t>1</a:t>
                      </a:r>
                    </a:p>
                  </a:txBody>
                  <a:tcPr marL="79750" marR="79750" marT="39875" marB="39875"/>
                </a:tc>
                <a:tc>
                  <a:txBody>
                    <a:bodyPr/>
                    <a:lstStyle/>
                    <a:p>
                      <a:pPr algn="ctr"/>
                      <a:r>
                        <a:rPr lang="en-GB" sz="1600"/>
                        <a:t>60</a:t>
                      </a:r>
                    </a:p>
                  </a:txBody>
                  <a:tcPr marL="79750" marR="79750" marT="39875" marB="39875"/>
                </a:tc>
                <a:tc>
                  <a:txBody>
                    <a:bodyPr/>
                    <a:lstStyle/>
                    <a:p>
                      <a:pPr algn="ctr"/>
                      <a:r>
                        <a:rPr lang="en-GB" sz="1600"/>
                        <a:t>N</a:t>
                      </a:r>
                    </a:p>
                  </a:txBody>
                  <a:tcPr marL="79750" marR="79750" marT="39875" marB="39875"/>
                </a:tc>
                <a:extLst>
                  <a:ext uri="{0D108BD9-81ED-4DB2-BD59-A6C34878D82A}">
                    <a16:rowId xmlns:a16="http://schemas.microsoft.com/office/drawing/2014/main" val="161528809"/>
                  </a:ext>
                </a:extLst>
              </a:tr>
              <a:tr h="350898">
                <a:tc>
                  <a:txBody>
                    <a:bodyPr/>
                    <a:lstStyle/>
                    <a:p>
                      <a:pPr algn="ctr"/>
                      <a:r>
                        <a:rPr lang="en-GB" sz="1600"/>
                        <a:t>300</a:t>
                      </a:r>
                    </a:p>
                  </a:txBody>
                  <a:tcPr marL="79750" marR="79750" marT="39875" marB="39875"/>
                </a:tc>
                <a:tc>
                  <a:txBody>
                    <a:bodyPr/>
                    <a:lstStyle/>
                    <a:p>
                      <a:pPr algn="ctr"/>
                      <a:r>
                        <a:rPr lang="en-GB" sz="1600"/>
                        <a:t>500</a:t>
                      </a:r>
                    </a:p>
                  </a:txBody>
                  <a:tcPr marL="79750" marR="79750" marT="39875" marB="39875"/>
                </a:tc>
                <a:tc>
                  <a:txBody>
                    <a:bodyPr/>
                    <a:lstStyle/>
                    <a:p>
                      <a:pPr algn="ctr"/>
                      <a:r>
                        <a:rPr lang="en-GB" sz="1600"/>
                        <a:t>4</a:t>
                      </a:r>
                    </a:p>
                  </a:txBody>
                  <a:tcPr marL="79750" marR="79750" marT="39875" marB="39875"/>
                </a:tc>
                <a:tc>
                  <a:txBody>
                    <a:bodyPr/>
                    <a:lstStyle/>
                    <a:p>
                      <a:pPr algn="ctr"/>
                      <a:r>
                        <a:rPr lang="en-GB" sz="1600"/>
                        <a:t>90</a:t>
                      </a:r>
                    </a:p>
                  </a:txBody>
                  <a:tcPr marL="79750" marR="79750" marT="39875" marB="39875"/>
                </a:tc>
                <a:tc>
                  <a:txBody>
                    <a:bodyPr/>
                    <a:lstStyle/>
                    <a:p>
                      <a:pPr algn="ctr"/>
                      <a:r>
                        <a:rPr lang="en-GB" sz="1600"/>
                        <a:t>Y</a:t>
                      </a:r>
                    </a:p>
                  </a:txBody>
                  <a:tcPr marL="79750" marR="79750" marT="39875" marB="39875"/>
                </a:tc>
                <a:extLst>
                  <a:ext uri="{0D108BD9-81ED-4DB2-BD59-A6C34878D82A}">
                    <a16:rowId xmlns:a16="http://schemas.microsoft.com/office/drawing/2014/main" val="2731590596"/>
                  </a:ext>
                </a:extLst>
              </a:tr>
              <a:tr h="350898">
                <a:tc>
                  <a:txBody>
                    <a:bodyPr/>
                    <a:lstStyle/>
                    <a:p>
                      <a:pPr algn="ctr"/>
                      <a:r>
                        <a:rPr lang="en-GB" sz="1600"/>
                        <a:t>120</a:t>
                      </a:r>
                    </a:p>
                  </a:txBody>
                  <a:tcPr marL="79750" marR="79750" marT="39875" marB="39875"/>
                </a:tc>
                <a:tc>
                  <a:txBody>
                    <a:bodyPr/>
                    <a:lstStyle/>
                    <a:p>
                      <a:pPr algn="ctr"/>
                      <a:r>
                        <a:rPr lang="en-GB" sz="1600"/>
                        <a:t>180</a:t>
                      </a:r>
                    </a:p>
                  </a:txBody>
                  <a:tcPr marL="79750" marR="79750" marT="39875" marB="39875"/>
                </a:tc>
                <a:tc>
                  <a:txBody>
                    <a:bodyPr/>
                    <a:lstStyle/>
                    <a:p>
                      <a:pPr algn="ctr"/>
                      <a:r>
                        <a:rPr lang="en-GB" sz="1600"/>
                        <a:t>0</a:t>
                      </a:r>
                    </a:p>
                  </a:txBody>
                  <a:tcPr marL="79750" marR="79750" marT="39875" marB="39875"/>
                </a:tc>
                <a:tc>
                  <a:txBody>
                    <a:bodyPr/>
                    <a:lstStyle/>
                    <a:p>
                      <a:pPr algn="ctr"/>
                      <a:r>
                        <a:rPr lang="en-GB" sz="1600"/>
                        <a:t>50</a:t>
                      </a:r>
                    </a:p>
                  </a:txBody>
                  <a:tcPr marL="79750" marR="79750" marT="39875" marB="39875"/>
                </a:tc>
                <a:tc>
                  <a:txBody>
                    <a:bodyPr/>
                    <a:lstStyle/>
                    <a:p>
                      <a:pPr algn="ctr"/>
                      <a:r>
                        <a:rPr lang="en-GB" sz="1600"/>
                        <a:t>N</a:t>
                      </a:r>
                    </a:p>
                  </a:txBody>
                  <a:tcPr marL="79750" marR="79750" marT="39875" marB="39875"/>
                </a:tc>
                <a:extLst>
                  <a:ext uri="{0D108BD9-81ED-4DB2-BD59-A6C34878D82A}">
                    <a16:rowId xmlns:a16="http://schemas.microsoft.com/office/drawing/2014/main" val="3565077581"/>
                  </a:ext>
                </a:extLst>
              </a:tr>
              <a:tr h="350898">
                <a:tc>
                  <a:txBody>
                    <a:bodyPr/>
                    <a:lstStyle/>
                    <a:p>
                      <a:pPr algn="ctr"/>
                      <a:r>
                        <a:rPr lang="en-GB" sz="1600"/>
                        <a:t>400</a:t>
                      </a:r>
                    </a:p>
                  </a:txBody>
                  <a:tcPr marL="79750" marR="79750" marT="39875" marB="39875"/>
                </a:tc>
                <a:tc>
                  <a:txBody>
                    <a:bodyPr/>
                    <a:lstStyle/>
                    <a:p>
                      <a:pPr algn="ctr"/>
                      <a:r>
                        <a:rPr lang="en-GB" sz="1600"/>
                        <a:t>600</a:t>
                      </a:r>
                    </a:p>
                  </a:txBody>
                  <a:tcPr marL="79750" marR="79750" marT="39875" marB="39875"/>
                </a:tc>
                <a:tc>
                  <a:txBody>
                    <a:bodyPr/>
                    <a:lstStyle/>
                    <a:p>
                      <a:pPr algn="ctr"/>
                      <a:r>
                        <a:rPr lang="en-GB" sz="1600"/>
                        <a:t>7</a:t>
                      </a:r>
                    </a:p>
                  </a:txBody>
                  <a:tcPr marL="79750" marR="79750" marT="39875" marB="39875"/>
                </a:tc>
                <a:tc>
                  <a:txBody>
                    <a:bodyPr/>
                    <a:lstStyle/>
                    <a:p>
                      <a:pPr algn="ctr"/>
                      <a:r>
                        <a:rPr lang="en-GB" sz="1600"/>
                        <a:t>95</a:t>
                      </a:r>
                    </a:p>
                  </a:txBody>
                  <a:tcPr marL="79750" marR="79750" marT="39875" marB="39875"/>
                </a:tc>
                <a:tc>
                  <a:txBody>
                    <a:bodyPr/>
                    <a:lstStyle/>
                    <a:p>
                      <a:pPr algn="ctr"/>
                      <a:r>
                        <a:rPr lang="en-GB" sz="1600"/>
                        <a:t>Y</a:t>
                      </a:r>
                    </a:p>
                  </a:txBody>
                  <a:tcPr marL="79750" marR="79750" marT="39875" marB="39875"/>
                </a:tc>
                <a:extLst>
                  <a:ext uri="{0D108BD9-81ED-4DB2-BD59-A6C34878D82A}">
                    <a16:rowId xmlns:a16="http://schemas.microsoft.com/office/drawing/2014/main" val="713406610"/>
                  </a:ext>
                </a:extLst>
              </a:tr>
              <a:tr h="350898">
                <a:tc>
                  <a:txBody>
                    <a:bodyPr/>
                    <a:lstStyle/>
                    <a:p>
                      <a:pPr algn="ctr"/>
                      <a:r>
                        <a:rPr lang="en-GB" sz="1600"/>
                        <a:t>150</a:t>
                      </a:r>
                    </a:p>
                  </a:txBody>
                  <a:tcPr marL="79750" marR="79750" marT="39875" marB="39875"/>
                </a:tc>
                <a:tc>
                  <a:txBody>
                    <a:bodyPr/>
                    <a:lstStyle/>
                    <a:p>
                      <a:pPr algn="ctr"/>
                      <a:r>
                        <a:rPr lang="en-GB" sz="1600"/>
                        <a:t>250</a:t>
                      </a:r>
                    </a:p>
                  </a:txBody>
                  <a:tcPr marL="79750" marR="79750" marT="39875" marB="39875"/>
                </a:tc>
                <a:tc>
                  <a:txBody>
                    <a:bodyPr/>
                    <a:lstStyle/>
                    <a:p>
                      <a:pPr algn="ctr"/>
                      <a:r>
                        <a:rPr lang="en-GB" sz="1600"/>
                        <a:t>2</a:t>
                      </a:r>
                    </a:p>
                  </a:txBody>
                  <a:tcPr marL="79750" marR="79750" marT="39875" marB="39875"/>
                </a:tc>
                <a:tc>
                  <a:txBody>
                    <a:bodyPr/>
                    <a:lstStyle/>
                    <a:p>
                      <a:pPr algn="ctr"/>
                      <a:r>
                        <a:rPr lang="en-GB" sz="1600"/>
                        <a:t>65</a:t>
                      </a:r>
                    </a:p>
                  </a:txBody>
                  <a:tcPr marL="79750" marR="79750" marT="39875" marB="39875"/>
                </a:tc>
                <a:tc>
                  <a:txBody>
                    <a:bodyPr/>
                    <a:lstStyle/>
                    <a:p>
                      <a:pPr algn="ctr"/>
                      <a:r>
                        <a:rPr lang="en-GB" sz="1600"/>
                        <a:t>N</a:t>
                      </a:r>
                    </a:p>
                  </a:txBody>
                  <a:tcPr marL="79750" marR="79750" marT="39875" marB="39875"/>
                </a:tc>
                <a:extLst>
                  <a:ext uri="{0D108BD9-81ED-4DB2-BD59-A6C34878D82A}">
                    <a16:rowId xmlns:a16="http://schemas.microsoft.com/office/drawing/2014/main" val="3555952095"/>
                  </a:ext>
                </a:extLst>
              </a:tr>
              <a:tr h="350898">
                <a:tc>
                  <a:txBody>
                    <a:bodyPr/>
                    <a:lstStyle/>
                    <a:p>
                      <a:pPr algn="ctr"/>
                      <a:r>
                        <a:rPr lang="en-GB" sz="1600"/>
                        <a:t>250</a:t>
                      </a:r>
                    </a:p>
                  </a:txBody>
                  <a:tcPr marL="79750" marR="79750" marT="39875" marB="39875"/>
                </a:tc>
                <a:tc>
                  <a:txBody>
                    <a:bodyPr/>
                    <a:lstStyle/>
                    <a:p>
                      <a:pPr algn="ctr"/>
                      <a:r>
                        <a:rPr lang="en-GB" sz="1600"/>
                        <a:t>450</a:t>
                      </a:r>
                    </a:p>
                  </a:txBody>
                  <a:tcPr marL="79750" marR="79750" marT="39875" marB="39875"/>
                </a:tc>
                <a:tc>
                  <a:txBody>
                    <a:bodyPr/>
                    <a:lstStyle/>
                    <a:p>
                      <a:pPr algn="ctr"/>
                      <a:r>
                        <a:rPr lang="en-GB" sz="1600"/>
                        <a:t>5</a:t>
                      </a:r>
                    </a:p>
                  </a:txBody>
                  <a:tcPr marL="79750" marR="79750" marT="39875" marB="39875"/>
                </a:tc>
                <a:tc>
                  <a:txBody>
                    <a:bodyPr/>
                    <a:lstStyle/>
                    <a:p>
                      <a:pPr algn="ctr"/>
                      <a:r>
                        <a:rPr lang="en-GB" sz="1600"/>
                        <a:t>85</a:t>
                      </a:r>
                    </a:p>
                  </a:txBody>
                  <a:tcPr marL="79750" marR="79750" marT="39875" marB="39875"/>
                </a:tc>
                <a:tc>
                  <a:txBody>
                    <a:bodyPr/>
                    <a:lstStyle/>
                    <a:p>
                      <a:pPr algn="ctr"/>
                      <a:r>
                        <a:rPr lang="en-GB" sz="1600"/>
                        <a:t>Y</a:t>
                      </a:r>
                    </a:p>
                  </a:txBody>
                  <a:tcPr marL="79750" marR="79750" marT="39875" marB="39875"/>
                </a:tc>
                <a:extLst>
                  <a:ext uri="{0D108BD9-81ED-4DB2-BD59-A6C34878D82A}">
                    <a16:rowId xmlns:a16="http://schemas.microsoft.com/office/drawing/2014/main" val="661185970"/>
                  </a:ext>
                </a:extLst>
              </a:tr>
              <a:tr h="350898">
                <a:tc>
                  <a:txBody>
                    <a:bodyPr/>
                    <a:lstStyle/>
                    <a:p>
                      <a:pPr algn="ctr"/>
                      <a:r>
                        <a:rPr lang="en-GB" sz="1600"/>
                        <a:t>110</a:t>
                      </a:r>
                    </a:p>
                  </a:txBody>
                  <a:tcPr marL="79750" marR="79750" marT="39875" marB="39875"/>
                </a:tc>
                <a:tc>
                  <a:txBody>
                    <a:bodyPr/>
                    <a:lstStyle/>
                    <a:p>
                      <a:pPr algn="ctr"/>
                      <a:r>
                        <a:rPr lang="en-GB" sz="1600"/>
                        <a:t>190</a:t>
                      </a:r>
                    </a:p>
                  </a:txBody>
                  <a:tcPr marL="79750" marR="79750" marT="39875" marB="39875"/>
                </a:tc>
                <a:tc>
                  <a:txBody>
                    <a:bodyPr/>
                    <a:lstStyle/>
                    <a:p>
                      <a:pPr algn="ctr"/>
                      <a:r>
                        <a:rPr lang="en-GB" sz="1600"/>
                        <a:t>0</a:t>
                      </a:r>
                    </a:p>
                  </a:txBody>
                  <a:tcPr marL="79750" marR="79750" marT="39875" marB="39875"/>
                </a:tc>
                <a:tc>
                  <a:txBody>
                    <a:bodyPr/>
                    <a:lstStyle/>
                    <a:p>
                      <a:pPr algn="ctr"/>
                      <a:r>
                        <a:rPr lang="en-GB" sz="1600"/>
                        <a:t>55</a:t>
                      </a:r>
                    </a:p>
                  </a:txBody>
                  <a:tcPr marL="79750" marR="79750" marT="39875" marB="39875"/>
                </a:tc>
                <a:tc>
                  <a:txBody>
                    <a:bodyPr/>
                    <a:lstStyle/>
                    <a:p>
                      <a:pPr algn="ctr"/>
                      <a:r>
                        <a:rPr lang="en-GB" sz="1600"/>
                        <a:t>N</a:t>
                      </a:r>
                    </a:p>
                  </a:txBody>
                  <a:tcPr marL="79750" marR="79750" marT="39875" marB="39875"/>
                </a:tc>
                <a:extLst>
                  <a:ext uri="{0D108BD9-81ED-4DB2-BD59-A6C34878D82A}">
                    <a16:rowId xmlns:a16="http://schemas.microsoft.com/office/drawing/2014/main" val="2472749666"/>
                  </a:ext>
                </a:extLst>
              </a:tr>
              <a:tr h="350898">
                <a:tc>
                  <a:txBody>
                    <a:bodyPr/>
                    <a:lstStyle/>
                    <a:p>
                      <a:pPr algn="ctr"/>
                      <a:r>
                        <a:rPr lang="en-GB" sz="1600"/>
                        <a:t>350</a:t>
                      </a:r>
                    </a:p>
                  </a:txBody>
                  <a:tcPr marL="79750" marR="79750" marT="39875" marB="39875"/>
                </a:tc>
                <a:tc>
                  <a:txBody>
                    <a:bodyPr/>
                    <a:lstStyle/>
                    <a:p>
                      <a:pPr algn="ctr"/>
                      <a:r>
                        <a:rPr lang="en-GB" sz="1600"/>
                        <a:t>550</a:t>
                      </a:r>
                    </a:p>
                  </a:txBody>
                  <a:tcPr marL="79750" marR="79750" marT="39875" marB="39875"/>
                </a:tc>
                <a:tc>
                  <a:txBody>
                    <a:bodyPr/>
                    <a:lstStyle/>
                    <a:p>
                      <a:pPr algn="ctr"/>
                      <a:r>
                        <a:rPr lang="en-GB" sz="1600"/>
                        <a:t>6</a:t>
                      </a:r>
                    </a:p>
                  </a:txBody>
                  <a:tcPr marL="79750" marR="79750" marT="39875" marB="39875"/>
                </a:tc>
                <a:tc>
                  <a:txBody>
                    <a:bodyPr/>
                    <a:lstStyle/>
                    <a:p>
                      <a:pPr algn="ctr"/>
                      <a:r>
                        <a:rPr lang="en-GB" sz="1600"/>
                        <a:t>92</a:t>
                      </a:r>
                    </a:p>
                  </a:txBody>
                  <a:tcPr marL="79750" marR="79750" marT="39875" marB="39875"/>
                </a:tc>
                <a:tc>
                  <a:txBody>
                    <a:bodyPr/>
                    <a:lstStyle/>
                    <a:p>
                      <a:pPr algn="ctr"/>
                      <a:r>
                        <a:rPr lang="en-GB" sz="1600"/>
                        <a:t>Y</a:t>
                      </a:r>
                    </a:p>
                  </a:txBody>
                  <a:tcPr marL="79750" marR="79750" marT="39875" marB="39875"/>
                </a:tc>
                <a:extLst>
                  <a:ext uri="{0D108BD9-81ED-4DB2-BD59-A6C34878D82A}">
                    <a16:rowId xmlns:a16="http://schemas.microsoft.com/office/drawing/2014/main" val="2827039920"/>
                  </a:ext>
                </a:extLst>
              </a:tr>
              <a:tr h="350898">
                <a:tc>
                  <a:txBody>
                    <a:bodyPr/>
                    <a:lstStyle/>
                    <a:p>
                      <a:pPr algn="ctr"/>
                      <a:r>
                        <a:rPr lang="en-GB" sz="1600"/>
                        <a:t>130</a:t>
                      </a:r>
                    </a:p>
                  </a:txBody>
                  <a:tcPr marL="79750" marR="79750" marT="39875" marB="39875"/>
                </a:tc>
                <a:tc>
                  <a:txBody>
                    <a:bodyPr/>
                    <a:lstStyle/>
                    <a:p>
                      <a:pPr algn="ctr"/>
                      <a:r>
                        <a:rPr lang="en-GB" sz="1600"/>
                        <a:t>220</a:t>
                      </a:r>
                    </a:p>
                  </a:txBody>
                  <a:tcPr marL="79750" marR="79750" marT="39875" marB="39875"/>
                </a:tc>
                <a:tc>
                  <a:txBody>
                    <a:bodyPr/>
                    <a:lstStyle/>
                    <a:p>
                      <a:pPr algn="ctr"/>
                      <a:r>
                        <a:rPr lang="en-GB" sz="1600"/>
                        <a:t>1</a:t>
                      </a:r>
                    </a:p>
                  </a:txBody>
                  <a:tcPr marL="79750" marR="79750" marT="39875" marB="39875"/>
                </a:tc>
                <a:tc>
                  <a:txBody>
                    <a:bodyPr/>
                    <a:lstStyle/>
                    <a:p>
                      <a:pPr algn="ctr"/>
                      <a:r>
                        <a:rPr lang="en-GB" sz="1600"/>
                        <a:t>62</a:t>
                      </a:r>
                    </a:p>
                  </a:txBody>
                  <a:tcPr marL="79750" marR="79750" marT="39875" marB="39875"/>
                </a:tc>
                <a:tc>
                  <a:txBody>
                    <a:bodyPr/>
                    <a:lstStyle/>
                    <a:p>
                      <a:pPr algn="ctr"/>
                      <a:r>
                        <a:rPr lang="en-GB" sz="1600"/>
                        <a:t>N</a:t>
                      </a:r>
                    </a:p>
                  </a:txBody>
                  <a:tcPr marL="79750" marR="79750" marT="39875" marB="39875"/>
                </a:tc>
                <a:extLst>
                  <a:ext uri="{0D108BD9-81ED-4DB2-BD59-A6C34878D82A}">
                    <a16:rowId xmlns:a16="http://schemas.microsoft.com/office/drawing/2014/main" val="1974361275"/>
                  </a:ext>
                </a:extLst>
              </a:tr>
              <a:tr h="350898">
                <a:tc>
                  <a:txBody>
                    <a:bodyPr/>
                    <a:lstStyle/>
                    <a:p>
                      <a:pPr algn="ctr"/>
                      <a:r>
                        <a:rPr lang="en-GB" sz="1600"/>
                        <a:t>280</a:t>
                      </a:r>
                    </a:p>
                  </a:txBody>
                  <a:tcPr marL="79750" marR="79750" marT="39875" marB="39875"/>
                </a:tc>
                <a:tc>
                  <a:txBody>
                    <a:bodyPr/>
                    <a:lstStyle/>
                    <a:p>
                      <a:pPr algn="ctr"/>
                      <a:r>
                        <a:rPr lang="en-GB" sz="1600"/>
                        <a:t>480</a:t>
                      </a:r>
                    </a:p>
                  </a:txBody>
                  <a:tcPr marL="79750" marR="79750" marT="39875" marB="39875"/>
                </a:tc>
                <a:tc>
                  <a:txBody>
                    <a:bodyPr/>
                    <a:lstStyle/>
                    <a:p>
                      <a:pPr algn="ctr"/>
                      <a:r>
                        <a:rPr lang="en-GB" sz="1600"/>
                        <a:t>4</a:t>
                      </a:r>
                    </a:p>
                  </a:txBody>
                  <a:tcPr marL="79750" marR="79750" marT="39875" marB="39875"/>
                </a:tc>
                <a:tc>
                  <a:txBody>
                    <a:bodyPr/>
                    <a:lstStyle/>
                    <a:p>
                      <a:pPr algn="ctr"/>
                      <a:r>
                        <a:rPr lang="en-GB" sz="1600"/>
                        <a:t>88</a:t>
                      </a:r>
                    </a:p>
                  </a:txBody>
                  <a:tcPr marL="79750" marR="79750" marT="39875" marB="39875"/>
                </a:tc>
                <a:tc>
                  <a:txBody>
                    <a:bodyPr/>
                    <a:lstStyle/>
                    <a:p>
                      <a:pPr algn="ctr"/>
                      <a:r>
                        <a:rPr lang="en-GB" sz="1600"/>
                        <a:t>Y</a:t>
                      </a:r>
                    </a:p>
                  </a:txBody>
                  <a:tcPr marL="79750" marR="79750" marT="39875" marB="39875"/>
                </a:tc>
                <a:extLst>
                  <a:ext uri="{0D108BD9-81ED-4DB2-BD59-A6C34878D82A}">
                    <a16:rowId xmlns:a16="http://schemas.microsoft.com/office/drawing/2014/main" val="2295046778"/>
                  </a:ext>
                </a:extLst>
              </a:tr>
            </a:tbl>
          </a:graphicData>
        </a:graphic>
      </p:graphicFrame>
    </p:spTree>
    <p:extLst>
      <p:ext uri="{BB962C8B-B14F-4D97-AF65-F5344CB8AC3E}">
        <p14:creationId xmlns:p14="http://schemas.microsoft.com/office/powerpoint/2010/main" val="2881141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8C5D44-EA6D-04F8-287B-74F68F97F2A3}"/>
              </a:ext>
            </a:extLst>
          </p:cNvPr>
          <p:cNvSpPr txBox="1"/>
          <p:nvPr/>
        </p:nvSpPr>
        <p:spPr>
          <a:xfrm>
            <a:off x="896983" y="600891"/>
            <a:ext cx="10398034" cy="630942"/>
          </a:xfrm>
          <a:prstGeom prst="rect">
            <a:avLst/>
          </a:prstGeom>
          <a:noFill/>
        </p:spPr>
        <p:txBody>
          <a:bodyPr wrap="square" rtlCol="0">
            <a:spAutoFit/>
          </a:bodyPr>
          <a:lstStyle/>
          <a:p>
            <a:pPr algn="ctr"/>
            <a:r>
              <a:rPr lang="en-GB" sz="3500" b="1" dirty="0">
                <a:latin typeface="Calibri" panose="020F0502020204030204" pitchFamily="34" charset="0"/>
                <a:cs typeface="Calibri" panose="020F0502020204030204" pitchFamily="34" charset="0"/>
              </a:rPr>
              <a:t>Creating Some Training Data – The Four Golden Signals</a:t>
            </a:r>
          </a:p>
        </p:txBody>
      </p:sp>
      <p:sp>
        <p:nvSpPr>
          <p:cNvPr id="5" name="TextBox 4">
            <a:extLst>
              <a:ext uri="{FF2B5EF4-FFF2-40B4-BE49-F238E27FC236}">
                <a16:creationId xmlns:a16="http://schemas.microsoft.com/office/drawing/2014/main" id="{2228BAD0-D80A-1999-63D7-108884A13D33}"/>
              </a:ext>
            </a:extLst>
          </p:cNvPr>
          <p:cNvSpPr txBox="1"/>
          <p:nvPr/>
        </p:nvSpPr>
        <p:spPr>
          <a:xfrm>
            <a:off x="896982" y="1628507"/>
            <a:ext cx="9492343" cy="4339650"/>
          </a:xfrm>
          <a:prstGeom prst="rect">
            <a:avLst/>
          </a:prstGeom>
          <a:noFill/>
        </p:spPr>
        <p:txBody>
          <a:bodyPr wrap="square" rtlCol="0">
            <a:spAutoFit/>
          </a:bodyPr>
          <a:lstStyle/>
          <a:p>
            <a:r>
              <a:rPr lang="en-GB" sz="1200" dirty="0">
                <a:solidFill>
                  <a:schemeClr val="bg2">
                    <a:lumMod val="90000"/>
                  </a:schemeClr>
                </a:solidFill>
                <a:latin typeface="Consolas" panose="020B0609020204030204" pitchFamily="49" charset="0"/>
              </a:rPr>
              <a:t># Step 3: Create training data and labels</a:t>
            </a:r>
          </a:p>
          <a:p>
            <a:r>
              <a:rPr lang="en-GB" sz="1200" dirty="0">
                <a:latin typeface="Consolas" panose="020B0609020204030204" pitchFamily="49" charset="0"/>
              </a:rPr>
              <a:t>def </a:t>
            </a:r>
            <a:r>
              <a:rPr lang="en-GB" sz="1200" dirty="0" err="1">
                <a:latin typeface="Consolas" panose="020B0609020204030204" pitchFamily="49" charset="0"/>
              </a:rPr>
              <a:t>prepare_data</a:t>
            </a:r>
            <a:r>
              <a:rPr lang="en-GB" sz="1200" dirty="0">
                <a:latin typeface="Consolas" panose="020B0609020204030204" pitchFamily="49" charset="0"/>
              </a:rPr>
              <a:t>():</a:t>
            </a:r>
          </a:p>
          <a:p>
            <a:r>
              <a:rPr lang="en-GB" sz="1200" dirty="0">
                <a:latin typeface="Consolas" panose="020B0609020204030204" pitchFamily="49" charset="0"/>
              </a:rPr>
              <a:t>    X = </a:t>
            </a:r>
            <a:r>
              <a:rPr lang="en-GB" sz="1200" dirty="0" err="1">
                <a:latin typeface="Consolas" panose="020B0609020204030204" pitchFamily="49" charset="0"/>
              </a:rPr>
              <a:t>np.array</a:t>
            </a:r>
            <a:r>
              <a:rPr lang="en-GB" sz="1200" dirty="0">
                <a:latin typeface="Consolas" panose="020B0609020204030204" pitchFamily="49" charset="0"/>
              </a:rPr>
              <a:t>([</a:t>
            </a:r>
          </a:p>
          <a:p>
            <a:r>
              <a:rPr lang="en-GB" sz="1200" dirty="0">
                <a:latin typeface="Consolas" panose="020B0609020204030204" pitchFamily="49" charset="0"/>
              </a:rPr>
              <a:t>        [100, 200, 1, 60],   </a:t>
            </a:r>
            <a:r>
              <a:rPr lang="en-GB" sz="1200" dirty="0">
                <a:solidFill>
                  <a:schemeClr val="bg2">
                    <a:lumMod val="90000"/>
                  </a:schemeClr>
                </a:solidFill>
                <a:latin typeface="Consolas" panose="020B0609020204030204" pitchFamily="49" charset="0"/>
              </a:rPr>
              <a:t># OK</a:t>
            </a:r>
          </a:p>
          <a:p>
            <a:r>
              <a:rPr lang="en-GB" sz="1200" dirty="0">
                <a:latin typeface="Consolas" panose="020B0609020204030204" pitchFamily="49" charset="0"/>
              </a:rPr>
              <a:t>        [300, 500, 4, 90],   </a:t>
            </a:r>
            <a:r>
              <a:rPr lang="en-GB" sz="1200" dirty="0">
                <a:solidFill>
                  <a:schemeClr val="bg2">
                    <a:lumMod val="90000"/>
                  </a:schemeClr>
                </a:solidFill>
                <a:latin typeface="Consolas" panose="020B0609020204030204" pitchFamily="49" charset="0"/>
              </a:rPr>
              <a:t># At risk</a:t>
            </a:r>
          </a:p>
          <a:p>
            <a:r>
              <a:rPr lang="en-GB" sz="1200" dirty="0">
                <a:latin typeface="Consolas" panose="020B0609020204030204" pitchFamily="49" charset="0"/>
              </a:rPr>
              <a:t>        [120, 180, 0, 50],   </a:t>
            </a:r>
            <a:r>
              <a:rPr lang="en-GB" sz="1200" dirty="0">
                <a:solidFill>
                  <a:schemeClr val="bg2">
                    <a:lumMod val="90000"/>
                  </a:schemeClr>
                </a:solidFill>
                <a:latin typeface="Consolas" panose="020B0609020204030204" pitchFamily="49" charset="0"/>
              </a:rPr>
              <a:t># OK</a:t>
            </a:r>
          </a:p>
          <a:p>
            <a:r>
              <a:rPr lang="en-GB" sz="1200" dirty="0">
                <a:latin typeface="Consolas" panose="020B0609020204030204" pitchFamily="49" charset="0"/>
              </a:rPr>
              <a:t>        [400, 600, 7, 95],   </a:t>
            </a:r>
            <a:r>
              <a:rPr lang="en-GB" sz="1200" dirty="0">
                <a:solidFill>
                  <a:schemeClr val="bg2">
                    <a:lumMod val="90000"/>
                  </a:schemeClr>
                </a:solidFill>
                <a:latin typeface="Consolas" panose="020B0609020204030204" pitchFamily="49" charset="0"/>
              </a:rPr>
              <a:t># At risk</a:t>
            </a:r>
          </a:p>
          <a:p>
            <a:r>
              <a:rPr lang="en-GB" sz="1200" dirty="0">
                <a:latin typeface="Consolas" panose="020B0609020204030204" pitchFamily="49" charset="0"/>
              </a:rPr>
              <a:t>        [150, 250, 2, 65],   </a:t>
            </a:r>
            <a:r>
              <a:rPr lang="en-GB" sz="1200" dirty="0">
                <a:solidFill>
                  <a:schemeClr val="bg2">
                    <a:lumMod val="90000"/>
                  </a:schemeClr>
                </a:solidFill>
                <a:latin typeface="Consolas" panose="020B0609020204030204" pitchFamily="49" charset="0"/>
              </a:rPr>
              <a:t># OK</a:t>
            </a:r>
          </a:p>
          <a:p>
            <a:r>
              <a:rPr lang="en-GB" sz="1200" dirty="0">
                <a:latin typeface="Consolas" panose="020B0609020204030204" pitchFamily="49" charset="0"/>
              </a:rPr>
              <a:t>        [250, 450, 5, 85],   </a:t>
            </a:r>
            <a:r>
              <a:rPr lang="en-GB" sz="1200" dirty="0">
                <a:solidFill>
                  <a:schemeClr val="bg2">
                    <a:lumMod val="90000"/>
                  </a:schemeClr>
                </a:solidFill>
                <a:latin typeface="Consolas" panose="020B0609020204030204" pitchFamily="49" charset="0"/>
              </a:rPr>
              <a:t># At risk</a:t>
            </a:r>
          </a:p>
          <a:p>
            <a:r>
              <a:rPr lang="en-GB" sz="1200" dirty="0">
                <a:latin typeface="Consolas" panose="020B0609020204030204" pitchFamily="49" charset="0"/>
              </a:rPr>
              <a:t>        [110, 190, 0, 55],   </a:t>
            </a:r>
            <a:r>
              <a:rPr lang="en-GB" sz="1200" dirty="0">
                <a:solidFill>
                  <a:schemeClr val="bg2">
                    <a:lumMod val="90000"/>
                  </a:schemeClr>
                </a:solidFill>
                <a:latin typeface="Consolas" panose="020B0609020204030204" pitchFamily="49" charset="0"/>
              </a:rPr>
              <a:t># OK</a:t>
            </a:r>
          </a:p>
          <a:p>
            <a:r>
              <a:rPr lang="en-GB" sz="1200" dirty="0">
                <a:latin typeface="Consolas" panose="020B0609020204030204" pitchFamily="49" charset="0"/>
              </a:rPr>
              <a:t>        [350, 550, 6, 92],   </a:t>
            </a:r>
            <a:r>
              <a:rPr lang="en-GB" sz="1200" dirty="0">
                <a:solidFill>
                  <a:schemeClr val="bg2">
                    <a:lumMod val="90000"/>
                  </a:schemeClr>
                </a:solidFill>
                <a:latin typeface="Consolas" panose="020B0609020204030204" pitchFamily="49" charset="0"/>
              </a:rPr>
              <a:t># At risk</a:t>
            </a:r>
          </a:p>
          <a:p>
            <a:r>
              <a:rPr lang="en-GB" sz="1200" dirty="0">
                <a:latin typeface="Consolas" panose="020B0609020204030204" pitchFamily="49" charset="0"/>
              </a:rPr>
              <a:t>        [130, 220, 1, 62],   </a:t>
            </a:r>
            <a:r>
              <a:rPr lang="en-GB" sz="1200" dirty="0">
                <a:solidFill>
                  <a:schemeClr val="bg2">
                    <a:lumMod val="90000"/>
                  </a:schemeClr>
                </a:solidFill>
                <a:latin typeface="Consolas" panose="020B0609020204030204" pitchFamily="49" charset="0"/>
              </a:rPr>
              <a:t># OK</a:t>
            </a:r>
          </a:p>
          <a:p>
            <a:r>
              <a:rPr lang="en-GB" sz="1200" dirty="0">
                <a:latin typeface="Consolas" panose="020B0609020204030204" pitchFamily="49" charset="0"/>
              </a:rPr>
              <a:t>        [280, 480, 4, 88]    </a:t>
            </a:r>
            <a:r>
              <a:rPr lang="en-GB" sz="1200" dirty="0">
                <a:solidFill>
                  <a:schemeClr val="bg2">
                    <a:lumMod val="90000"/>
                  </a:schemeClr>
                </a:solidFill>
                <a:latin typeface="Consolas" panose="020B0609020204030204" pitchFamily="49" charset="0"/>
              </a:rPr>
              <a:t># At risk</a:t>
            </a:r>
          </a:p>
          <a:p>
            <a:r>
              <a:rPr lang="en-GB" sz="1200" dirty="0">
                <a:latin typeface="Consolas" panose="020B0609020204030204" pitchFamily="49" charset="0"/>
              </a:rPr>
              <a:t>    ])</a:t>
            </a:r>
          </a:p>
          <a:p>
            <a:r>
              <a:rPr lang="en-GB" sz="1200" dirty="0">
                <a:latin typeface="Consolas" panose="020B0609020204030204" pitchFamily="49" charset="0"/>
              </a:rPr>
              <a:t>    y = </a:t>
            </a:r>
            <a:r>
              <a:rPr lang="en-GB" sz="1200" dirty="0" err="1">
                <a:latin typeface="Consolas" panose="020B0609020204030204" pitchFamily="49" charset="0"/>
              </a:rPr>
              <a:t>np.array</a:t>
            </a:r>
            <a:r>
              <a:rPr lang="en-GB" sz="1200" dirty="0">
                <a:latin typeface="Consolas" panose="020B0609020204030204" pitchFamily="49" charset="0"/>
              </a:rPr>
              <a:t>([0, 1, 0, 1, 0, 1, 0, 1, 0, 1])</a:t>
            </a:r>
          </a:p>
          <a:p>
            <a:r>
              <a:rPr lang="en-GB" sz="1200" dirty="0">
                <a:latin typeface="Consolas" panose="020B0609020204030204" pitchFamily="49" charset="0"/>
              </a:rPr>
              <a:t>    m = </a:t>
            </a:r>
            <a:r>
              <a:rPr lang="en-GB" sz="1200" dirty="0" err="1">
                <a:latin typeface="Consolas" panose="020B0609020204030204" pitchFamily="49" charset="0"/>
              </a:rPr>
              <a:t>X.shape</a:t>
            </a:r>
            <a:r>
              <a:rPr lang="en-GB" sz="1200" dirty="0">
                <a:latin typeface="Consolas" panose="020B0609020204030204" pitchFamily="49" charset="0"/>
              </a:rPr>
              <a:t>[0]</a:t>
            </a:r>
          </a:p>
          <a:p>
            <a:r>
              <a:rPr lang="en-GB" sz="1200" dirty="0">
                <a:solidFill>
                  <a:schemeClr val="bg2">
                    <a:lumMod val="90000"/>
                  </a:schemeClr>
                </a:solidFill>
                <a:latin typeface="Consolas" panose="020B0609020204030204" pitchFamily="49" charset="0"/>
              </a:rPr>
              <a:t>    # We need the matrix transposed as we will pass the data to the neural network in this rotation.</a:t>
            </a:r>
          </a:p>
          <a:p>
            <a:r>
              <a:rPr lang="en-GB" sz="1200" dirty="0">
                <a:solidFill>
                  <a:schemeClr val="bg2">
                    <a:lumMod val="90000"/>
                  </a:schemeClr>
                </a:solidFill>
                <a:latin typeface="Consolas" panose="020B0609020204030204" pitchFamily="49" charset="0"/>
              </a:rPr>
              <a:t>    # Use the .T property to do this.</a:t>
            </a:r>
          </a:p>
          <a:p>
            <a:r>
              <a:rPr lang="en-GB" sz="1200" dirty="0">
                <a:latin typeface="Consolas" panose="020B0609020204030204" pitchFamily="49" charset="0"/>
              </a:rPr>
              <a:t>    A0 = X.T  </a:t>
            </a:r>
            <a:r>
              <a:rPr lang="en-GB" sz="1200" dirty="0">
                <a:solidFill>
                  <a:schemeClr val="bg2">
                    <a:lumMod val="90000"/>
                  </a:schemeClr>
                </a:solidFill>
                <a:latin typeface="Consolas" panose="020B0609020204030204" pitchFamily="49" charset="0"/>
              </a:rPr>
              <a:t># shape: (4, 10)</a:t>
            </a:r>
          </a:p>
          <a:p>
            <a:r>
              <a:rPr lang="en-GB" sz="1200" dirty="0">
                <a:solidFill>
                  <a:schemeClr val="bg2">
                    <a:lumMod val="90000"/>
                  </a:schemeClr>
                </a:solidFill>
                <a:latin typeface="Consolas" panose="020B0609020204030204" pitchFamily="49" charset="0"/>
              </a:rPr>
              <a:t>    #.reshape on a matrix allows for it to be reshaped. y is a vector,</a:t>
            </a:r>
          </a:p>
          <a:p>
            <a:r>
              <a:rPr lang="en-GB" sz="1200" dirty="0">
                <a:solidFill>
                  <a:schemeClr val="bg2">
                    <a:lumMod val="90000"/>
                  </a:schemeClr>
                </a:solidFill>
                <a:latin typeface="Consolas" panose="020B0609020204030204" pitchFamily="49" charset="0"/>
              </a:rPr>
              <a:t>    # but we want it as a matrix Y to match the output of our network.</a:t>
            </a:r>
          </a:p>
          <a:p>
            <a:r>
              <a:rPr lang="en-GB" sz="1200" dirty="0">
                <a:latin typeface="Consolas" panose="020B0609020204030204" pitchFamily="49" charset="0"/>
              </a:rPr>
              <a:t>    Y = </a:t>
            </a:r>
            <a:r>
              <a:rPr lang="en-GB" sz="1200" dirty="0" err="1">
                <a:latin typeface="Consolas" panose="020B0609020204030204" pitchFamily="49" charset="0"/>
              </a:rPr>
              <a:t>y.reshape</a:t>
            </a:r>
            <a:r>
              <a:rPr lang="en-GB" sz="1200" dirty="0">
                <a:latin typeface="Consolas" panose="020B0609020204030204" pitchFamily="49" charset="0"/>
              </a:rPr>
              <a:t>(n[L], m)  </a:t>
            </a:r>
            <a:r>
              <a:rPr lang="en-GB" sz="1200" dirty="0">
                <a:solidFill>
                  <a:schemeClr val="bg2">
                    <a:lumMod val="90000"/>
                  </a:schemeClr>
                </a:solidFill>
                <a:latin typeface="Consolas" panose="020B0609020204030204" pitchFamily="49" charset="0"/>
              </a:rPr>
              <a:t># shape: (1, 10)</a:t>
            </a:r>
          </a:p>
          <a:p>
            <a:r>
              <a:rPr lang="en-GB" sz="1200" dirty="0">
                <a:latin typeface="Consolas" panose="020B0609020204030204" pitchFamily="49" charset="0"/>
              </a:rPr>
              <a:t>    return A0, Y</a:t>
            </a:r>
          </a:p>
        </p:txBody>
      </p:sp>
    </p:spTree>
    <p:extLst>
      <p:ext uri="{BB962C8B-B14F-4D97-AF65-F5344CB8AC3E}">
        <p14:creationId xmlns:p14="http://schemas.microsoft.com/office/powerpoint/2010/main" val="2799404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70F5EA-2E6C-0E8D-393B-24CAAD4E1600}"/>
              </a:ext>
            </a:extLst>
          </p:cNvPr>
          <p:cNvSpPr txBox="1"/>
          <p:nvPr/>
        </p:nvSpPr>
        <p:spPr>
          <a:xfrm>
            <a:off x="896983" y="600891"/>
            <a:ext cx="10398034" cy="1169551"/>
          </a:xfrm>
          <a:prstGeom prst="rect">
            <a:avLst/>
          </a:prstGeom>
          <a:noFill/>
        </p:spPr>
        <p:txBody>
          <a:bodyPr wrap="square" rtlCol="0">
            <a:spAutoFit/>
          </a:bodyPr>
          <a:lstStyle/>
          <a:p>
            <a:pPr algn="ctr"/>
            <a:r>
              <a:rPr lang="en-GB" sz="3500" b="1" dirty="0">
                <a:latin typeface="Calibri" panose="020F0502020204030204" pitchFamily="34" charset="0"/>
                <a:cs typeface="Calibri" panose="020F0502020204030204" pitchFamily="34" charset="0"/>
              </a:rPr>
              <a:t>Activation Function and Feeding the Training Data to the Network</a:t>
            </a:r>
          </a:p>
        </p:txBody>
      </p:sp>
      <p:sp>
        <p:nvSpPr>
          <p:cNvPr id="5" name="TextBox 4">
            <a:extLst>
              <a:ext uri="{FF2B5EF4-FFF2-40B4-BE49-F238E27FC236}">
                <a16:creationId xmlns:a16="http://schemas.microsoft.com/office/drawing/2014/main" id="{8AD3F8BC-9352-094D-86E9-370B098F3380}"/>
              </a:ext>
            </a:extLst>
          </p:cNvPr>
          <p:cNvSpPr txBox="1"/>
          <p:nvPr/>
        </p:nvSpPr>
        <p:spPr>
          <a:xfrm>
            <a:off x="896983" y="2688328"/>
            <a:ext cx="8081554" cy="1754326"/>
          </a:xfrm>
          <a:prstGeom prst="rect">
            <a:avLst/>
          </a:prstGeom>
          <a:noFill/>
        </p:spPr>
        <p:txBody>
          <a:bodyPr wrap="square" rtlCol="0">
            <a:spAutoFit/>
          </a:bodyPr>
          <a:lstStyle/>
          <a:p>
            <a:r>
              <a:rPr lang="en-GB" sz="1200" dirty="0">
                <a:solidFill>
                  <a:schemeClr val="bg2">
                    <a:lumMod val="90000"/>
                  </a:schemeClr>
                </a:solidFill>
                <a:latin typeface="Consolas" panose="020B0609020204030204" pitchFamily="49" charset="0"/>
              </a:rPr>
              <a:t># Step 4: Activation function (step)</a:t>
            </a:r>
          </a:p>
          <a:p>
            <a:r>
              <a:rPr lang="en-GB" sz="1200" dirty="0">
                <a:latin typeface="Consolas" panose="020B0609020204030204" pitchFamily="49" charset="0"/>
              </a:rPr>
              <a:t>def step(</a:t>
            </a:r>
            <a:r>
              <a:rPr lang="en-GB" sz="1200" dirty="0" err="1">
                <a:latin typeface="Consolas" panose="020B0609020204030204" pitchFamily="49" charset="0"/>
              </a:rPr>
              <a:t>arr</a:t>
            </a:r>
            <a:r>
              <a:rPr lang="en-GB" sz="1200" dirty="0">
                <a:latin typeface="Consolas" panose="020B0609020204030204" pitchFamily="49" charset="0"/>
              </a:rPr>
              <a:t>):</a:t>
            </a:r>
          </a:p>
          <a:p>
            <a:r>
              <a:rPr lang="en-GB" sz="1200" dirty="0">
                <a:latin typeface="Consolas" panose="020B0609020204030204" pitchFamily="49" charset="0"/>
              </a:rPr>
              <a:t>    return </a:t>
            </a:r>
            <a:r>
              <a:rPr lang="en-GB" sz="1200" dirty="0" err="1">
                <a:latin typeface="Consolas" panose="020B0609020204030204" pitchFamily="49" charset="0"/>
              </a:rPr>
              <a:t>np.where</a:t>
            </a:r>
            <a:r>
              <a:rPr lang="en-GB" sz="1200" dirty="0">
                <a:latin typeface="Consolas" panose="020B0609020204030204" pitchFamily="49" charset="0"/>
              </a:rPr>
              <a:t>(</a:t>
            </a:r>
            <a:r>
              <a:rPr lang="en-GB" sz="1200" dirty="0" err="1">
                <a:latin typeface="Consolas" panose="020B0609020204030204" pitchFamily="49" charset="0"/>
              </a:rPr>
              <a:t>arr</a:t>
            </a:r>
            <a:r>
              <a:rPr lang="en-GB" sz="1200" dirty="0">
                <a:latin typeface="Consolas" panose="020B0609020204030204" pitchFamily="49" charset="0"/>
              </a:rPr>
              <a:t> &gt; 0, 1, 0)  </a:t>
            </a:r>
            <a:r>
              <a:rPr lang="en-GB" sz="1200" dirty="0">
                <a:solidFill>
                  <a:schemeClr val="bg2">
                    <a:lumMod val="90000"/>
                  </a:schemeClr>
                </a:solidFill>
                <a:latin typeface="Consolas" panose="020B0609020204030204" pitchFamily="49" charset="0"/>
              </a:rPr>
              <a:t># Step activation function</a:t>
            </a:r>
          </a:p>
          <a:p>
            <a:endParaRPr lang="en-GB" sz="1200" dirty="0">
              <a:latin typeface="Consolas" panose="020B0609020204030204" pitchFamily="49" charset="0"/>
            </a:endParaRPr>
          </a:p>
          <a:p>
            <a:r>
              <a:rPr lang="en-GB" sz="1200" dirty="0">
                <a:solidFill>
                  <a:schemeClr val="bg2">
                    <a:lumMod val="90000"/>
                  </a:schemeClr>
                </a:solidFill>
                <a:latin typeface="Consolas" panose="020B0609020204030204" pitchFamily="49" charset="0"/>
              </a:rPr>
              <a:t># Step 5: Feed forward process</a:t>
            </a:r>
          </a:p>
          <a:p>
            <a:r>
              <a:rPr lang="en-GB" sz="1200" dirty="0">
                <a:latin typeface="Consolas" panose="020B0609020204030204" pitchFamily="49" charset="0"/>
              </a:rPr>
              <a:t>def </a:t>
            </a:r>
            <a:r>
              <a:rPr lang="en-GB" sz="1200" dirty="0" err="1">
                <a:latin typeface="Consolas" panose="020B0609020204030204" pitchFamily="49" charset="0"/>
              </a:rPr>
              <a:t>feed_forward</a:t>
            </a:r>
            <a:r>
              <a:rPr lang="en-GB" sz="1200" dirty="0">
                <a:latin typeface="Consolas" panose="020B0609020204030204" pitchFamily="49" charset="0"/>
              </a:rPr>
              <a:t>(A0):</a:t>
            </a:r>
          </a:p>
          <a:p>
            <a:r>
              <a:rPr lang="en-GB" sz="1200" dirty="0">
                <a:latin typeface="Consolas" panose="020B0609020204030204" pitchFamily="49" charset="0"/>
              </a:rPr>
              <a:t>    Z = W @ A0 + b  </a:t>
            </a:r>
            <a:r>
              <a:rPr lang="en-GB" sz="1200" dirty="0">
                <a:solidFill>
                  <a:schemeClr val="bg2">
                    <a:lumMod val="90000"/>
                  </a:schemeClr>
                </a:solidFill>
                <a:latin typeface="Consolas" panose="020B0609020204030204" pitchFamily="49" charset="0"/>
              </a:rPr>
              <a:t># Linear combination of inputs and weights, plus bias</a:t>
            </a:r>
          </a:p>
          <a:p>
            <a:r>
              <a:rPr lang="en-GB" sz="1200" dirty="0">
                <a:latin typeface="Consolas" panose="020B0609020204030204" pitchFamily="49" charset="0"/>
              </a:rPr>
              <a:t>    A = step(Z)   </a:t>
            </a:r>
            <a:r>
              <a:rPr lang="en-GB" sz="1200" dirty="0">
                <a:solidFill>
                  <a:schemeClr val="bg2">
                    <a:lumMod val="90000"/>
                  </a:schemeClr>
                </a:solidFill>
                <a:latin typeface="Consolas" panose="020B0609020204030204" pitchFamily="49" charset="0"/>
              </a:rPr>
              <a:t># Apply activation function</a:t>
            </a:r>
          </a:p>
          <a:p>
            <a:r>
              <a:rPr lang="en-GB" sz="1200" dirty="0">
                <a:latin typeface="Consolas" panose="020B0609020204030204" pitchFamily="49" charset="0"/>
              </a:rPr>
              <a:t>    return A   </a:t>
            </a:r>
            <a:r>
              <a:rPr lang="en-GB" sz="1200" dirty="0">
                <a:solidFill>
                  <a:schemeClr val="bg2">
                    <a:lumMod val="90000"/>
                  </a:schemeClr>
                </a:solidFill>
                <a:latin typeface="Consolas" panose="020B0609020204030204" pitchFamily="49" charset="0"/>
              </a:rPr>
              <a:t># Return the output of the perceptron</a:t>
            </a:r>
          </a:p>
        </p:txBody>
      </p:sp>
    </p:spTree>
    <p:extLst>
      <p:ext uri="{BB962C8B-B14F-4D97-AF65-F5344CB8AC3E}">
        <p14:creationId xmlns:p14="http://schemas.microsoft.com/office/powerpoint/2010/main" val="4059844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D3E479-F05B-3F04-0C0E-D9FFF38C9DAF}"/>
              </a:ext>
            </a:extLst>
          </p:cNvPr>
          <p:cNvSpPr txBox="1"/>
          <p:nvPr/>
        </p:nvSpPr>
        <p:spPr>
          <a:xfrm>
            <a:off x="896983" y="257333"/>
            <a:ext cx="10398034" cy="630942"/>
          </a:xfrm>
          <a:prstGeom prst="rect">
            <a:avLst/>
          </a:prstGeom>
          <a:noFill/>
        </p:spPr>
        <p:txBody>
          <a:bodyPr wrap="square" rtlCol="0">
            <a:spAutoFit/>
          </a:bodyPr>
          <a:lstStyle/>
          <a:p>
            <a:pPr algn="ctr"/>
            <a:r>
              <a:rPr lang="en-GB" sz="3500" b="1" dirty="0">
                <a:latin typeface="Calibri" panose="020F0502020204030204" pitchFamily="34" charset="0"/>
                <a:cs typeface="Calibri" panose="020F0502020204030204" pitchFamily="34" charset="0"/>
              </a:rPr>
              <a:t>Training the Network Using Rosenblatt’s Rule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F4C55CE-CD8F-F0E3-989D-59F259B510C8}"/>
                  </a:ext>
                </a:extLst>
              </p:cNvPr>
              <p:cNvSpPr txBox="1"/>
              <p:nvPr/>
            </p:nvSpPr>
            <p:spPr>
              <a:xfrm>
                <a:off x="696687" y="888275"/>
                <a:ext cx="10598330" cy="3693319"/>
              </a:xfrm>
              <a:prstGeom prst="rect">
                <a:avLst/>
              </a:prstGeom>
              <a:noFill/>
            </p:spPr>
            <p:txBody>
              <a:bodyPr wrap="square" rtlCol="0">
                <a:spAutoFit/>
              </a:bodyPr>
              <a:lstStyle/>
              <a:p>
                <a:r>
                  <a:rPr lang="en-GB" dirty="0">
                    <a:latin typeface="Calibri" panose="020F0502020204030204" pitchFamily="34" charset="0"/>
                    <a:cs typeface="Calibri" panose="020F0502020204030204" pitchFamily="34" charset="0"/>
                  </a:rPr>
                  <a:t>Need a way to adjust the neurons to improve the prediction should it be wrong; we need to train the network.</a:t>
                </a:r>
              </a:p>
              <a:p>
                <a:endParaRPr lang="en-GB" b="1" dirty="0">
                  <a:latin typeface="Calibri" panose="020F0502020204030204" pitchFamily="34" charset="0"/>
                  <a:cs typeface="Calibri" panose="020F0502020204030204" pitchFamily="34" charset="0"/>
                </a:endParaRPr>
              </a:p>
              <a:p>
                <a:r>
                  <a:rPr lang="en-GB" b="1" dirty="0">
                    <a:latin typeface="Calibri" panose="020F0502020204030204" pitchFamily="34" charset="0"/>
                    <a:cs typeface="Calibri" panose="020F0502020204030204" pitchFamily="34" charset="0"/>
                  </a:rPr>
                  <a:t>Rosenblatt’s Rule: </a:t>
                </a:r>
                <a:r>
                  <a:rPr lang="en-GB" dirty="0">
                    <a:latin typeface="Calibri" panose="020F0502020204030204" pitchFamily="34" charset="0"/>
                    <a:cs typeface="Calibri" panose="020F0502020204030204" pitchFamily="34" charset="0"/>
                  </a:rPr>
                  <a:t>Only update the weights of the perceptron when it makes a mistake in its prediction.</a:t>
                </a:r>
              </a:p>
              <a:p>
                <a:pPr marL="28575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342900" indent="-342900">
                  <a:buFont typeface="+mj-lt"/>
                  <a:buAutoNum type="arabicPeriod"/>
                </a:pPr>
                <a:r>
                  <a:rPr lang="en-GB" dirty="0">
                    <a:latin typeface="Calibri" panose="020F0502020204030204" pitchFamily="34" charset="0"/>
                    <a:cs typeface="Calibri" panose="020F0502020204030204" pitchFamily="34" charset="0"/>
                  </a:rPr>
                  <a:t>Make the prediction.</a:t>
                </a:r>
              </a:p>
              <a:p>
                <a:pPr marL="342900" indent="-342900">
                  <a:buFont typeface="+mj-lt"/>
                  <a:buAutoNum type="arabicPeriod"/>
                </a:pPr>
                <a:r>
                  <a:rPr lang="en-GB" dirty="0">
                    <a:latin typeface="Calibri" panose="020F0502020204030204" pitchFamily="34" charset="0"/>
                    <a:cs typeface="Calibri" panose="020F0502020204030204" pitchFamily="34" charset="0"/>
                  </a:rPr>
                  <a:t>Calculate the error.</a:t>
                </a:r>
              </a:p>
              <a:p>
                <a:r>
                  <a:rPr lang="en-GB" b="0" dirty="0"/>
                  <a:t>	</a:t>
                </a:r>
              </a:p>
              <a:p>
                <a:r>
                  <a:rPr lang="en-GB" dirty="0"/>
                  <a:t>	</a:t>
                </a:r>
                <a14:m>
                  <m:oMath xmlns:m="http://schemas.openxmlformats.org/officeDocument/2006/math">
                    <m:r>
                      <a:rPr lang="en-GB" b="0" i="1" smtClean="0">
                        <a:latin typeface="Cambria Math" panose="02040503050406030204" pitchFamily="18" charset="0"/>
                      </a:rPr>
                      <m:t>𝑒𝑟𝑟𝑜𝑟</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 </m:t>
                    </m:r>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e>
                      <m:sub>
                        <m:r>
                          <a:rPr lang="en-GB" b="0" i="1" smtClean="0">
                            <a:latin typeface="Cambria Math" panose="02040503050406030204" pitchFamily="18" charset="0"/>
                          </a:rPr>
                          <m:t>𝑖</m:t>
                        </m:r>
                      </m:sub>
                    </m:sSub>
                  </m:oMath>
                </a14:m>
                <a:endParaRPr lang="en-GB" dirty="0"/>
              </a:p>
              <a:p>
                <a:pPr lvl="1"/>
                <a:endParaRPr lang="en-GB" dirty="0"/>
              </a:p>
              <a:p>
                <a:pPr marL="342900" indent="-342900">
                  <a:buFont typeface="+mj-lt"/>
                  <a:buAutoNum type="arabicPeriod" startAt="3"/>
                </a:pPr>
                <a:r>
                  <a:rPr lang="en-GB" dirty="0">
                    <a:latin typeface="Calibri" panose="020F0502020204030204" pitchFamily="34" charset="0"/>
                    <a:cs typeface="Calibri" panose="020F0502020204030204" pitchFamily="34" charset="0"/>
                  </a:rPr>
                  <a:t>Update the weights and biases.</a:t>
                </a:r>
              </a:p>
              <a:p>
                <a:pPr marL="342900" indent="-342900">
                  <a:buFont typeface="+mj-lt"/>
                  <a:buAutoNum type="arabicPeriod" startAt="3"/>
                </a:pPr>
                <a:endParaRPr lang="en-GB" dirty="0"/>
              </a:p>
              <a:p>
                <a:r>
                  <a:rPr lang="en-GB" b="0" dirty="0"/>
                  <a:t>	</a:t>
                </a:r>
                <a14:m>
                  <m:oMath xmlns:m="http://schemas.openxmlformats.org/officeDocument/2006/math">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m:rPr>
                        <m:nor/>
                      </m:rPr>
                      <a:rPr lang="el-GR" smtClean="0">
                        <a:latin typeface="Cambria Math" panose="02040503050406030204" pitchFamily="18" charset="0"/>
                        <a:ea typeface="Cambria Math" panose="02040503050406030204" pitchFamily="18" charset="0"/>
                      </a:rPr>
                      <m:t>η</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𝑒𝑟𝑟𝑜𝑟</m:t>
                    </m:r>
                    <m:r>
                      <a:rPr lang="en-GB" b="0" i="1" smtClean="0">
                        <a:latin typeface="Cambria Math" panose="02040503050406030204" pitchFamily="18" charset="0"/>
                        <a:ea typeface="Cambria Math" panose="02040503050406030204" pitchFamily="18" charset="0"/>
                      </a:rPr>
                      <m:t>  </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𝑖</m:t>
                        </m:r>
                      </m:sub>
                    </m:sSub>
                  </m:oMath>
                </a14:m>
                <a:endParaRPr lang="en-GB" dirty="0"/>
              </a:p>
              <a:p>
                <a:r>
                  <a:rPr lang="en-GB" b="0" dirty="0"/>
                  <a:t>	</a:t>
                </a:r>
                <a14:m>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m:rPr>
                        <m:nor/>
                      </m:rPr>
                      <a:rPr lang="el-GR" smtClean="0">
                        <a:latin typeface="Cambria Math" panose="02040503050406030204" pitchFamily="18" charset="0"/>
                        <a:ea typeface="Cambria Math" panose="02040503050406030204" pitchFamily="18" charset="0"/>
                      </a:rPr>
                      <m:t>η</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𝑒𝑟𝑟𝑜𝑟</m:t>
                    </m:r>
                  </m:oMath>
                </a14:m>
                <a:endParaRPr lang="en-GB" dirty="0">
                  <a:latin typeface="Cambria Math" panose="02040503050406030204" pitchFamily="18" charset="0"/>
                  <a:ea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6F4C55CE-CD8F-F0E3-989D-59F259B510C8}"/>
                  </a:ext>
                </a:extLst>
              </p:cNvPr>
              <p:cNvSpPr txBox="1">
                <a:spLocks noRot="1" noChangeAspect="1" noMove="1" noResize="1" noEditPoints="1" noAdjustHandles="1" noChangeArrowheads="1" noChangeShapeType="1" noTextEdit="1"/>
              </p:cNvSpPr>
              <p:nvPr/>
            </p:nvSpPr>
            <p:spPr>
              <a:xfrm>
                <a:off x="696687" y="888275"/>
                <a:ext cx="10598330" cy="3693319"/>
              </a:xfrm>
              <a:prstGeom prst="rect">
                <a:avLst/>
              </a:prstGeom>
              <a:blipFill>
                <a:blip r:embed="rId3"/>
                <a:stretch>
                  <a:fillRect l="-460" t="-990"/>
                </a:stretch>
              </a:blipFill>
            </p:spPr>
            <p:txBody>
              <a:bodyPr/>
              <a:lstStyle/>
              <a:p>
                <a:r>
                  <a:rPr lang="en-GB">
                    <a:noFill/>
                  </a:rPr>
                  <a:t> </a:t>
                </a:r>
              </a:p>
            </p:txBody>
          </p:sp>
        </mc:Fallback>
      </mc:AlternateContent>
      <p:graphicFrame>
        <p:nvGraphicFramePr>
          <p:cNvPr id="11" name="Table 10">
            <a:extLst>
              <a:ext uri="{FF2B5EF4-FFF2-40B4-BE49-F238E27FC236}">
                <a16:creationId xmlns:a16="http://schemas.microsoft.com/office/drawing/2014/main" id="{AC0E7B51-25C6-455F-B1C8-76DCFA9964E9}"/>
              </a:ext>
            </a:extLst>
          </p:cNvPr>
          <p:cNvGraphicFramePr>
            <a:graphicFrameLocks noGrp="1"/>
          </p:cNvGraphicFramePr>
          <p:nvPr/>
        </p:nvGraphicFramePr>
        <p:xfrm>
          <a:off x="1506584" y="5023835"/>
          <a:ext cx="8786946" cy="1483360"/>
        </p:xfrm>
        <a:graphic>
          <a:graphicData uri="http://schemas.openxmlformats.org/drawingml/2006/table">
            <a:tbl>
              <a:tblPr firstRow="1" bandRow="1">
                <a:tableStyleId>{5940675A-B579-460E-94D1-54222C63F5DA}</a:tableStyleId>
              </a:tblPr>
              <a:tblGrid>
                <a:gridCol w="3579222">
                  <a:extLst>
                    <a:ext uri="{9D8B030D-6E8A-4147-A177-3AD203B41FA5}">
                      <a16:colId xmlns:a16="http://schemas.microsoft.com/office/drawing/2014/main" val="2956618991"/>
                    </a:ext>
                  </a:extLst>
                </a:gridCol>
                <a:gridCol w="992777">
                  <a:extLst>
                    <a:ext uri="{9D8B030D-6E8A-4147-A177-3AD203B41FA5}">
                      <a16:colId xmlns:a16="http://schemas.microsoft.com/office/drawing/2014/main" val="3950570123"/>
                    </a:ext>
                  </a:extLst>
                </a:gridCol>
                <a:gridCol w="4214947">
                  <a:extLst>
                    <a:ext uri="{9D8B030D-6E8A-4147-A177-3AD203B41FA5}">
                      <a16:colId xmlns:a16="http://schemas.microsoft.com/office/drawing/2014/main" val="2951873024"/>
                    </a:ext>
                  </a:extLst>
                </a:gridCol>
              </a:tblGrid>
              <a:tr h="370840">
                <a:tc>
                  <a:txBody>
                    <a:bodyPr/>
                    <a:lstStyle/>
                    <a:p>
                      <a:r>
                        <a:rPr lang="en-GB" dirty="0">
                          <a:latin typeface="Calibri" panose="020F0502020204030204" pitchFamily="34" charset="0"/>
                          <a:cs typeface="Calibri" panose="020F0502020204030204" pitchFamily="34" charset="0"/>
                        </a:rPr>
                        <a:t>Prediction Result</a:t>
                      </a:r>
                    </a:p>
                  </a:txBody>
                  <a:tcPr>
                    <a:solidFill>
                      <a:schemeClr val="bg2"/>
                    </a:solidFill>
                  </a:tcPr>
                </a:tc>
                <a:tc>
                  <a:txBody>
                    <a:bodyPr/>
                    <a:lstStyle/>
                    <a:p>
                      <a:r>
                        <a:rPr lang="en-GB" dirty="0">
                          <a:latin typeface="Calibri" panose="020F0502020204030204" pitchFamily="34" charset="0"/>
                          <a:cs typeface="Calibri" panose="020F0502020204030204" pitchFamily="34" charset="0"/>
                        </a:rPr>
                        <a:t>Error</a:t>
                      </a:r>
                    </a:p>
                  </a:txBody>
                  <a:tcPr>
                    <a:solidFill>
                      <a:schemeClr val="bg2"/>
                    </a:solidFill>
                  </a:tcPr>
                </a:tc>
                <a:tc>
                  <a:txBody>
                    <a:bodyPr/>
                    <a:lstStyle/>
                    <a:p>
                      <a:r>
                        <a:rPr lang="en-GB" dirty="0">
                          <a:latin typeface="Calibri" panose="020F0502020204030204" pitchFamily="34" charset="0"/>
                          <a:cs typeface="Calibri" panose="020F0502020204030204" pitchFamily="34" charset="0"/>
                        </a:rPr>
                        <a:t>Effect</a:t>
                      </a:r>
                    </a:p>
                  </a:txBody>
                  <a:tcPr>
                    <a:solidFill>
                      <a:schemeClr val="bg2"/>
                    </a:solidFill>
                  </a:tcPr>
                </a:tc>
                <a:extLst>
                  <a:ext uri="{0D108BD9-81ED-4DB2-BD59-A6C34878D82A}">
                    <a16:rowId xmlns:a16="http://schemas.microsoft.com/office/drawing/2014/main" val="1723138012"/>
                  </a:ext>
                </a:extLst>
              </a:tr>
              <a:tr h="370840">
                <a:tc>
                  <a:txBody>
                    <a:bodyPr/>
                    <a:lstStyle/>
                    <a:p>
                      <a:r>
                        <a:rPr lang="en-GB" dirty="0">
                          <a:latin typeface="Calibri" panose="020F0502020204030204" pitchFamily="34" charset="0"/>
                          <a:cs typeface="Calibri" panose="020F0502020204030204" pitchFamily="34" charset="0"/>
                        </a:rPr>
                        <a:t>Prediction is correct</a:t>
                      </a:r>
                    </a:p>
                  </a:txBody>
                  <a:tcPr/>
                </a:tc>
                <a:tc>
                  <a:txBody>
                    <a:bodyPr/>
                    <a:lstStyle/>
                    <a:p>
                      <a:r>
                        <a:rPr lang="en-GB" dirty="0">
                          <a:latin typeface="Calibri" panose="020F0502020204030204" pitchFamily="34" charset="0"/>
                          <a:cs typeface="Calibri" panose="020F0502020204030204" pitchFamily="34" charset="0"/>
                        </a:rPr>
                        <a:t>0</a:t>
                      </a:r>
                    </a:p>
                  </a:txBody>
                  <a:tcPr/>
                </a:tc>
                <a:tc>
                  <a:txBody>
                    <a:bodyPr/>
                    <a:lstStyle/>
                    <a:p>
                      <a:r>
                        <a:rPr lang="en-GB" dirty="0">
                          <a:latin typeface="Calibri" panose="020F0502020204030204" pitchFamily="34" charset="0"/>
                          <a:cs typeface="Calibri" panose="020F0502020204030204" pitchFamily="34" charset="0"/>
                        </a:rPr>
                        <a:t>No Update</a:t>
                      </a:r>
                    </a:p>
                  </a:txBody>
                  <a:tcPr/>
                </a:tc>
                <a:extLst>
                  <a:ext uri="{0D108BD9-81ED-4DB2-BD59-A6C34878D82A}">
                    <a16:rowId xmlns:a16="http://schemas.microsoft.com/office/drawing/2014/main" val="2669560358"/>
                  </a:ext>
                </a:extLst>
              </a:tr>
              <a:tr h="370840">
                <a:tc>
                  <a:txBody>
                    <a:bodyPr/>
                    <a:lstStyle/>
                    <a:p>
                      <a:r>
                        <a:rPr lang="en-GB" dirty="0">
                          <a:latin typeface="Calibri" panose="020F0502020204030204" pitchFamily="34" charset="0"/>
                          <a:cs typeface="Calibri" panose="020F0502020204030204" pitchFamily="34" charset="0"/>
                        </a:rPr>
                        <a:t>Predicts 0 but should be 1</a:t>
                      </a:r>
                    </a:p>
                  </a:txBody>
                  <a:tcPr/>
                </a:tc>
                <a:tc>
                  <a:txBody>
                    <a:bodyPr/>
                    <a:lstStyle/>
                    <a:p>
                      <a:r>
                        <a:rPr lang="en-GB" dirty="0">
                          <a:latin typeface="Calibri" panose="020F0502020204030204" pitchFamily="34" charset="0"/>
                          <a:cs typeface="Calibri" panose="020F0502020204030204" pitchFamily="34" charset="0"/>
                        </a:rPr>
                        <a:t>+1</a:t>
                      </a:r>
                    </a:p>
                  </a:txBody>
                  <a:tcPr/>
                </a:tc>
                <a:tc>
                  <a:txBody>
                    <a:bodyPr/>
                    <a:lstStyle/>
                    <a:p>
                      <a:r>
                        <a:rPr lang="en-GB" dirty="0">
                          <a:latin typeface="Calibri" panose="020F0502020204030204" pitchFamily="34" charset="0"/>
                          <a:cs typeface="Calibri" panose="020F0502020204030204" pitchFamily="34" charset="0"/>
                        </a:rPr>
                        <a:t>Weight increase in the direction of x</a:t>
                      </a:r>
                    </a:p>
                  </a:txBody>
                  <a:tcPr/>
                </a:tc>
                <a:extLst>
                  <a:ext uri="{0D108BD9-81ED-4DB2-BD59-A6C34878D82A}">
                    <a16:rowId xmlns:a16="http://schemas.microsoft.com/office/drawing/2014/main" val="1034633247"/>
                  </a:ext>
                </a:extLst>
              </a:tr>
              <a:tr h="370840">
                <a:tc>
                  <a:txBody>
                    <a:bodyPr/>
                    <a:lstStyle/>
                    <a:p>
                      <a:r>
                        <a:rPr lang="en-GB" dirty="0">
                          <a:latin typeface="Calibri" panose="020F0502020204030204" pitchFamily="34" charset="0"/>
                          <a:cs typeface="Calibri" panose="020F0502020204030204" pitchFamily="34" charset="0"/>
                        </a:rPr>
                        <a:t>Predicts 1 but should be 0</a:t>
                      </a:r>
                    </a:p>
                  </a:txBody>
                  <a:tcPr/>
                </a:tc>
                <a:tc>
                  <a:txBody>
                    <a:bodyPr/>
                    <a:lstStyle/>
                    <a:p>
                      <a:r>
                        <a:rPr lang="en-GB" dirty="0">
                          <a:latin typeface="Calibri" panose="020F0502020204030204" pitchFamily="34" charset="0"/>
                          <a:cs typeface="Calibri" panose="020F0502020204030204" pitchFamily="34" charset="0"/>
                        </a:rPr>
                        <a:t>-1</a:t>
                      </a:r>
                    </a:p>
                  </a:txBody>
                  <a:tcPr/>
                </a:tc>
                <a:tc>
                  <a:txBody>
                    <a:bodyPr/>
                    <a:lstStyle/>
                    <a:p>
                      <a:r>
                        <a:rPr lang="en-GB" dirty="0">
                          <a:latin typeface="Calibri" panose="020F0502020204030204" pitchFamily="34" charset="0"/>
                          <a:cs typeface="Calibri" panose="020F0502020204030204" pitchFamily="34" charset="0"/>
                        </a:rPr>
                        <a:t>Weight decrease in the direction of x</a:t>
                      </a:r>
                    </a:p>
                  </a:txBody>
                  <a:tcPr/>
                </a:tc>
                <a:extLst>
                  <a:ext uri="{0D108BD9-81ED-4DB2-BD59-A6C34878D82A}">
                    <a16:rowId xmlns:a16="http://schemas.microsoft.com/office/drawing/2014/main" val="441020552"/>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DF1FEDAF-5652-BD5B-FBEF-ACBFA54A8186}"/>
                  </a:ext>
                </a:extLst>
              </p:cNvPr>
              <p:cNvGraphicFramePr>
                <a:graphicFrameLocks noGrp="1"/>
              </p:cNvGraphicFramePr>
              <p:nvPr/>
            </p:nvGraphicFramePr>
            <p:xfrm>
              <a:off x="8310154" y="1878091"/>
              <a:ext cx="2429694" cy="2810250"/>
            </p:xfrm>
            <a:graphic>
              <a:graphicData uri="http://schemas.openxmlformats.org/drawingml/2006/table">
                <a:tbl>
                  <a:tblPr firstRow="1" bandRow="1">
                    <a:tableStyleId>{5940675A-B579-460E-94D1-54222C63F5DA}</a:tableStyleId>
                  </a:tblPr>
                  <a:tblGrid>
                    <a:gridCol w="1053739">
                      <a:extLst>
                        <a:ext uri="{9D8B030D-6E8A-4147-A177-3AD203B41FA5}">
                          <a16:colId xmlns:a16="http://schemas.microsoft.com/office/drawing/2014/main" val="2204896346"/>
                        </a:ext>
                      </a:extLst>
                    </a:gridCol>
                    <a:gridCol w="1375955">
                      <a:extLst>
                        <a:ext uri="{9D8B030D-6E8A-4147-A177-3AD203B41FA5}">
                          <a16:colId xmlns:a16="http://schemas.microsoft.com/office/drawing/2014/main" val="276354022"/>
                        </a:ext>
                      </a:extLst>
                    </a:gridCol>
                  </a:tblGrid>
                  <a:tr h="392175">
                    <a:tc>
                      <a:txBody>
                        <a:bodyPr/>
                        <a:lstStyle/>
                        <a:p>
                          <a:pPr algn="ctr"/>
                          <a:r>
                            <a:rPr lang="en-GB" b="1" dirty="0"/>
                            <a:t>Symbol</a:t>
                          </a:r>
                        </a:p>
                      </a:txBody>
                      <a:tcPr/>
                    </a:tc>
                    <a:tc>
                      <a:txBody>
                        <a:bodyPr/>
                        <a:lstStyle/>
                        <a:p>
                          <a:pPr algn="ctr"/>
                          <a:r>
                            <a:rPr lang="en-GB" b="1" dirty="0"/>
                            <a:t>Meaning</a:t>
                          </a:r>
                        </a:p>
                      </a:txBody>
                      <a:tcPr/>
                    </a:tc>
                    <a:extLst>
                      <a:ext uri="{0D108BD9-81ED-4DB2-BD59-A6C34878D82A}">
                        <a16:rowId xmlns:a16="http://schemas.microsoft.com/office/drawing/2014/main" val="1071518762"/>
                      </a:ext>
                    </a:extLst>
                  </a:tr>
                  <a:tr h="392175">
                    <a:tc>
                      <a:txBody>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𝑖</m:t>
                                    </m:r>
                                  </m:sub>
                                </m:sSub>
                              </m:oMath>
                            </m:oMathPara>
                          </a14:m>
                          <a:endParaRPr lang="en-GB" sz="1200" dirty="0">
                            <a:latin typeface="Calibri" panose="020F0502020204030204" pitchFamily="34" charset="0"/>
                            <a:cs typeface="Calibri" panose="020F0502020204030204" pitchFamily="34" charset="0"/>
                          </a:endParaRPr>
                        </a:p>
                      </a:txBody>
                      <a:tcPr/>
                    </a:tc>
                    <a:tc>
                      <a:txBody>
                        <a:bodyPr/>
                        <a:lstStyle/>
                        <a:p>
                          <a:r>
                            <a:rPr lang="en-GB" sz="1200" dirty="0">
                              <a:latin typeface="Calibri" panose="020F0502020204030204" pitchFamily="34" charset="0"/>
                              <a:cs typeface="Calibri" panose="020F0502020204030204" pitchFamily="34" charset="0"/>
                            </a:rPr>
                            <a:t>Inputs</a:t>
                          </a:r>
                        </a:p>
                      </a:txBody>
                      <a:tcPr/>
                    </a:tc>
                    <a:extLst>
                      <a:ext uri="{0D108BD9-81ED-4DB2-BD59-A6C34878D82A}">
                        <a16:rowId xmlns:a16="http://schemas.microsoft.com/office/drawing/2014/main" val="2762783409"/>
                      </a:ext>
                    </a:extLst>
                  </a:tr>
                  <a:tr h="392175">
                    <a:tc>
                      <a:txBody>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en-GB" sz="1200" b="0" i="1" smtClean="0">
                                        <a:latin typeface="Cambria Math" panose="02040503050406030204" pitchFamily="18" charset="0"/>
                                      </a:rPr>
                                      <m:t>𝑊</m:t>
                                    </m:r>
                                  </m:e>
                                  <m:sub>
                                    <m:r>
                                      <a:rPr lang="en-GB" sz="1200" b="0" i="1" smtClean="0">
                                        <a:latin typeface="Cambria Math" panose="02040503050406030204" pitchFamily="18" charset="0"/>
                                      </a:rPr>
                                      <m:t>𝑖</m:t>
                                    </m:r>
                                  </m:sub>
                                </m:sSub>
                              </m:oMath>
                            </m:oMathPara>
                          </a14:m>
                          <a:endParaRPr lang="en-GB" sz="1200" dirty="0">
                            <a:latin typeface="Calibri" panose="020F0502020204030204" pitchFamily="34" charset="0"/>
                            <a:cs typeface="Calibri" panose="020F0502020204030204" pitchFamily="34" charset="0"/>
                          </a:endParaRPr>
                        </a:p>
                      </a:txBody>
                      <a:tcPr/>
                    </a:tc>
                    <a:tc>
                      <a:txBody>
                        <a:bodyPr/>
                        <a:lstStyle/>
                        <a:p>
                          <a:r>
                            <a:rPr lang="en-GB" sz="1200" dirty="0">
                              <a:latin typeface="Calibri" panose="020F0502020204030204" pitchFamily="34" charset="0"/>
                              <a:cs typeface="Calibri" panose="020F0502020204030204" pitchFamily="34" charset="0"/>
                            </a:rPr>
                            <a:t>Weights</a:t>
                          </a:r>
                        </a:p>
                      </a:txBody>
                      <a:tcPr/>
                    </a:tc>
                    <a:extLst>
                      <a:ext uri="{0D108BD9-81ED-4DB2-BD59-A6C34878D82A}">
                        <a16:rowId xmlns:a16="http://schemas.microsoft.com/office/drawing/2014/main" val="3456004462"/>
                      </a:ext>
                    </a:extLst>
                  </a:tr>
                  <a:tr h="392175">
                    <a:tc>
                      <a:txBody>
                        <a:bodyPr/>
                        <a:lstStyle/>
                        <a:p>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𝑏</m:t>
                                </m:r>
                              </m:oMath>
                            </m:oMathPara>
                          </a14:m>
                          <a:endParaRPr lang="en-GB" sz="1200" dirty="0">
                            <a:latin typeface="Calibri" panose="020F0502020204030204" pitchFamily="34" charset="0"/>
                            <a:cs typeface="Calibri" panose="020F0502020204030204" pitchFamily="34" charset="0"/>
                          </a:endParaRPr>
                        </a:p>
                      </a:txBody>
                      <a:tcPr/>
                    </a:tc>
                    <a:tc>
                      <a:txBody>
                        <a:bodyPr/>
                        <a:lstStyle/>
                        <a:p>
                          <a:r>
                            <a:rPr lang="en-GB" sz="1200" dirty="0">
                              <a:latin typeface="Calibri" panose="020F0502020204030204" pitchFamily="34" charset="0"/>
                              <a:cs typeface="Calibri" panose="020F0502020204030204" pitchFamily="34" charset="0"/>
                            </a:rPr>
                            <a:t>Bias</a:t>
                          </a:r>
                        </a:p>
                      </a:txBody>
                      <a:tcPr/>
                    </a:tc>
                    <a:extLst>
                      <a:ext uri="{0D108BD9-81ED-4DB2-BD59-A6C34878D82A}">
                        <a16:rowId xmlns:a16="http://schemas.microsoft.com/office/drawing/2014/main" val="3367545336"/>
                      </a:ext>
                    </a:extLst>
                  </a:tr>
                  <a:tr h="392175">
                    <a:tc>
                      <a:txBody>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r>
                                      <a:rPr lang="en-GB" sz="1200" b="0" i="1" smtClean="0">
                                        <a:latin typeface="Cambria Math" panose="02040503050406030204" pitchFamily="18" charset="0"/>
                                      </a:rPr>
                                      <m:t>𝑦</m:t>
                                    </m:r>
                                  </m:e>
                                  <m:sub>
                                    <m:r>
                                      <a:rPr lang="en-GB" sz="1200" b="0" i="1" smtClean="0">
                                        <a:latin typeface="Cambria Math" panose="02040503050406030204" pitchFamily="18" charset="0"/>
                                      </a:rPr>
                                      <m:t>𝑖</m:t>
                                    </m:r>
                                  </m:sub>
                                </m:sSub>
                                <m:r>
                                  <a:rPr lang="en-GB" sz="1200" b="0" i="1" smtClean="0">
                                    <a:latin typeface="Cambria Math" panose="02040503050406030204" pitchFamily="18" charset="0"/>
                                  </a:rPr>
                                  <m:t> </m:t>
                                </m:r>
                              </m:oMath>
                            </m:oMathPara>
                          </a14:m>
                          <a:endParaRPr lang="en-GB" sz="120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Actual label (0 or 1) for sample </a:t>
                          </a:r>
                          <a:r>
                            <a:rPr lang="en-GB" sz="1200" dirty="0" err="1">
                              <a:latin typeface="Calibri" panose="020F0502020204030204" pitchFamily="34" charset="0"/>
                              <a:cs typeface="Calibri" panose="020F0502020204030204" pitchFamily="34" charset="0"/>
                            </a:rPr>
                            <a:t>i</a:t>
                          </a:r>
                          <a:endParaRPr lang="en-GB"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65408869"/>
                      </a:ext>
                    </a:extLst>
                  </a:tr>
                  <a:tr h="392175">
                    <a:tc>
                      <a:txBody>
                        <a:bodyPr/>
                        <a:lstStyle/>
                        <a:p>
                          <a:pPr/>
                          <a14:m>
                            <m:oMathPara xmlns:m="http://schemas.openxmlformats.org/officeDocument/2006/math">
                              <m:oMathParaPr>
                                <m:jc m:val="centerGroup"/>
                              </m:oMathParaPr>
                              <m:oMath xmlns:m="http://schemas.openxmlformats.org/officeDocument/2006/math">
                                <m:sSub>
                                  <m:sSubPr>
                                    <m:ctrlPr>
                                      <a:rPr lang="en-GB" sz="1200" b="0" i="1" smtClean="0">
                                        <a:latin typeface="Cambria Math" panose="02040503050406030204" pitchFamily="18" charset="0"/>
                                      </a:rPr>
                                    </m:ctrlPr>
                                  </m:sSubPr>
                                  <m:e>
                                    <m:acc>
                                      <m:accPr>
                                        <m:chr m:val="̂"/>
                                        <m:ctrlPr>
                                          <a:rPr lang="en-GB" sz="1200" b="0" i="1" smtClean="0">
                                            <a:latin typeface="Cambria Math" panose="02040503050406030204" pitchFamily="18" charset="0"/>
                                          </a:rPr>
                                        </m:ctrlPr>
                                      </m:accPr>
                                      <m:e>
                                        <m:r>
                                          <a:rPr lang="en-GB" sz="1200" b="0" i="1" smtClean="0">
                                            <a:latin typeface="Cambria Math" panose="02040503050406030204" pitchFamily="18" charset="0"/>
                                          </a:rPr>
                                          <m:t>𝑦</m:t>
                                        </m:r>
                                      </m:e>
                                    </m:acc>
                                  </m:e>
                                  <m:sub>
                                    <m:r>
                                      <a:rPr lang="en-GB" sz="1200" b="0" i="1" smtClean="0">
                                        <a:latin typeface="Cambria Math" panose="02040503050406030204" pitchFamily="18" charset="0"/>
                                      </a:rPr>
                                      <m:t>𝑖</m:t>
                                    </m:r>
                                  </m:sub>
                                </m:sSub>
                              </m:oMath>
                            </m:oMathPara>
                          </a14:m>
                          <a:endParaRPr lang="en-GB" sz="1200" dirty="0">
                            <a:latin typeface="Calibri" panose="020F0502020204030204" pitchFamily="34" charset="0"/>
                            <a:cs typeface="Calibri" panose="020F0502020204030204" pitchFamily="34" charset="0"/>
                          </a:endParaRPr>
                        </a:p>
                      </a:txBody>
                      <a:tcPr/>
                    </a:tc>
                    <a:tc>
                      <a:txBody>
                        <a:bodyPr/>
                        <a:lstStyle/>
                        <a:p>
                          <a:r>
                            <a:rPr lang="en-GB" sz="1200" dirty="0">
                              <a:latin typeface="Calibri" panose="020F0502020204030204" pitchFamily="34" charset="0"/>
                              <a:cs typeface="Calibri" panose="020F0502020204030204" pitchFamily="34" charset="0"/>
                            </a:rPr>
                            <a:t>Prediction</a:t>
                          </a:r>
                        </a:p>
                      </a:txBody>
                      <a:tcPr/>
                    </a:tc>
                    <a:extLst>
                      <a:ext uri="{0D108BD9-81ED-4DB2-BD59-A6C34878D82A}">
                        <a16:rowId xmlns:a16="http://schemas.microsoft.com/office/drawing/2014/main" val="3232217780"/>
                      </a:ext>
                    </a:extLst>
                  </a:tr>
                  <a:tr h="392175">
                    <a:tc>
                      <a:txBody>
                        <a:bodyPr/>
                        <a:lstStyle/>
                        <a:p>
                          <a:pPr/>
                          <a14:m>
                            <m:oMathPara xmlns:m="http://schemas.openxmlformats.org/officeDocument/2006/math">
                              <m:oMathParaPr>
                                <m:jc m:val="centerGroup"/>
                              </m:oMathParaPr>
                              <m:oMath xmlns:m="http://schemas.openxmlformats.org/officeDocument/2006/math">
                                <m:r>
                                  <m:rPr>
                                    <m:nor/>
                                  </m:rPr>
                                  <a:rPr lang="el-GR" sz="1200" smtClean="0">
                                    <a:latin typeface="Cambria Math" panose="02040503050406030204" pitchFamily="18" charset="0"/>
                                    <a:ea typeface="Cambria Math" panose="02040503050406030204" pitchFamily="18" charset="0"/>
                                  </a:rPr>
                                  <m:t>η</m:t>
                                </m:r>
                              </m:oMath>
                            </m:oMathPara>
                          </a14:m>
                          <a:endParaRPr lang="en-GB" sz="1200" dirty="0">
                            <a:latin typeface="Calibri" panose="020F0502020204030204" pitchFamily="34" charset="0"/>
                            <a:cs typeface="Calibri" panose="020F0502020204030204" pitchFamily="34" charset="0"/>
                          </a:endParaRPr>
                        </a:p>
                      </a:txBody>
                      <a:tcPr/>
                    </a:tc>
                    <a:tc>
                      <a:txBody>
                        <a:bodyPr/>
                        <a:lstStyle/>
                        <a:p>
                          <a:r>
                            <a:rPr lang="en-GB" sz="1200" dirty="0">
                              <a:latin typeface="Calibri" panose="020F0502020204030204" pitchFamily="34" charset="0"/>
                              <a:cs typeface="Calibri" panose="020F0502020204030204" pitchFamily="34" charset="0"/>
                            </a:rPr>
                            <a:t>Learning rate</a:t>
                          </a:r>
                        </a:p>
                      </a:txBody>
                      <a:tcPr/>
                    </a:tc>
                    <a:extLst>
                      <a:ext uri="{0D108BD9-81ED-4DB2-BD59-A6C34878D82A}">
                        <a16:rowId xmlns:a16="http://schemas.microsoft.com/office/drawing/2014/main" val="2587423624"/>
                      </a:ext>
                    </a:extLst>
                  </a:tr>
                </a:tbl>
              </a:graphicData>
            </a:graphic>
          </p:graphicFrame>
        </mc:Choice>
        <mc:Fallback xmlns="">
          <p:graphicFrame>
            <p:nvGraphicFramePr>
              <p:cNvPr id="12" name="Table 11">
                <a:extLst>
                  <a:ext uri="{FF2B5EF4-FFF2-40B4-BE49-F238E27FC236}">
                    <a16:creationId xmlns:a16="http://schemas.microsoft.com/office/drawing/2014/main" id="{DF1FEDAF-5652-BD5B-FBEF-ACBFA54A8186}"/>
                  </a:ext>
                </a:extLst>
              </p:cNvPr>
              <p:cNvGraphicFramePr>
                <a:graphicFrameLocks noGrp="1"/>
              </p:cNvGraphicFramePr>
              <p:nvPr>
                <p:extLst>
                  <p:ext uri="{D42A27DB-BD31-4B8C-83A1-F6EECF244321}">
                    <p14:modId xmlns:p14="http://schemas.microsoft.com/office/powerpoint/2010/main" val="4279295684"/>
                  </p:ext>
                </p:extLst>
              </p:nvPr>
            </p:nvGraphicFramePr>
            <p:xfrm>
              <a:off x="8310154" y="1878091"/>
              <a:ext cx="2429694" cy="2810250"/>
            </p:xfrm>
            <a:graphic>
              <a:graphicData uri="http://schemas.openxmlformats.org/drawingml/2006/table">
                <a:tbl>
                  <a:tblPr firstRow="1" bandRow="1">
                    <a:tableStyleId>{5940675A-B579-460E-94D1-54222C63F5DA}</a:tableStyleId>
                  </a:tblPr>
                  <a:tblGrid>
                    <a:gridCol w="1053739">
                      <a:extLst>
                        <a:ext uri="{9D8B030D-6E8A-4147-A177-3AD203B41FA5}">
                          <a16:colId xmlns:a16="http://schemas.microsoft.com/office/drawing/2014/main" val="2204896346"/>
                        </a:ext>
                      </a:extLst>
                    </a:gridCol>
                    <a:gridCol w="1375955">
                      <a:extLst>
                        <a:ext uri="{9D8B030D-6E8A-4147-A177-3AD203B41FA5}">
                          <a16:colId xmlns:a16="http://schemas.microsoft.com/office/drawing/2014/main" val="276354022"/>
                        </a:ext>
                      </a:extLst>
                    </a:gridCol>
                  </a:tblGrid>
                  <a:tr h="392175">
                    <a:tc>
                      <a:txBody>
                        <a:bodyPr/>
                        <a:lstStyle/>
                        <a:p>
                          <a:pPr algn="ctr"/>
                          <a:r>
                            <a:rPr lang="en-GB" b="1" dirty="0"/>
                            <a:t>Symbol</a:t>
                          </a:r>
                        </a:p>
                      </a:txBody>
                      <a:tcPr/>
                    </a:tc>
                    <a:tc>
                      <a:txBody>
                        <a:bodyPr/>
                        <a:lstStyle/>
                        <a:p>
                          <a:pPr algn="ctr"/>
                          <a:r>
                            <a:rPr lang="en-GB" b="1" dirty="0"/>
                            <a:t>Meaning</a:t>
                          </a:r>
                        </a:p>
                      </a:txBody>
                      <a:tcPr/>
                    </a:tc>
                    <a:extLst>
                      <a:ext uri="{0D108BD9-81ED-4DB2-BD59-A6C34878D82A}">
                        <a16:rowId xmlns:a16="http://schemas.microsoft.com/office/drawing/2014/main" val="1071518762"/>
                      </a:ext>
                    </a:extLst>
                  </a:tr>
                  <a:tr h="392175">
                    <a:tc>
                      <a:txBody>
                        <a:bodyPr/>
                        <a:lstStyle/>
                        <a:p>
                          <a:endParaRPr lang="en-US"/>
                        </a:p>
                      </a:txBody>
                      <a:tcPr>
                        <a:blipFill>
                          <a:blip r:embed="rId4"/>
                          <a:stretch>
                            <a:fillRect l="-578" t="-104615" r="-131792" b="-515385"/>
                          </a:stretch>
                        </a:blipFill>
                      </a:tcPr>
                    </a:tc>
                    <a:tc>
                      <a:txBody>
                        <a:bodyPr/>
                        <a:lstStyle/>
                        <a:p>
                          <a:r>
                            <a:rPr lang="en-GB" sz="1200" dirty="0">
                              <a:latin typeface="Calibri" panose="020F0502020204030204" pitchFamily="34" charset="0"/>
                              <a:cs typeface="Calibri" panose="020F0502020204030204" pitchFamily="34" charset="0"/>
                            </a:rPr>
                            <a:t>Inputs</a:t>
                          </a:r>
                        </a:p>
                      </a:txBody>
                      <a:tcPr/>
                    </a:tc>
                    <a:extLst>
                      <a:ext uri="{0D108BD9-81ED-4DB2-BD59-A6C34878D82A}">
                        <a16:rowId xmlns:a16="http://schemas.microsoft.com/office/drawing/2014/main" val="2762783409"/>
                      </a:ext>
                    </a:extLst>
                  </a:tr>
                  <a:tr h="392175">
                    <a:tc>
                      <a:txBody>
                        <a:bodyPr/>
                        <a:lstStyle/>
                        <a:p>
                          <a:endParaRPr lang="en-US"/>
                        </a:p>
                      </a:txBody>
                      <a:tcPr>
                        <a:blipFill>
                          <a:blip r:embed="rId4"/>
                          <a:stretch>
                            <a:fillRect l="-578" t="-207813" r="-131792" b="-423438"/>
                          </a:stretch>
                        </a:blipFill>
                      </a:tcPr>
                    </a:tc>
                    <a:tc>
                      <a:txBody>
                        <a:bodyPr/>
                        <a:lstStyle/>
                        <a:p>
                          <a:r>
                            <a:rPr lang="en-GB" sz="1200" dirty="0">
                              <a:latin typeface="Calibri" panose="020F0502020204030204" pitchFamily="34" charset="0"/>
                              <a:cs typeface="Calibri" panose="020F0502020204030204" pitchFamily="34" charset="0"/>
                            </a:rPr>
                            <a:t>Weights</a:t>
                          </a:r>
                        </a:p>
                      </a:txBody>
                      <a:tcPr/>
                    </a:tc>
                    <a:extLst>
                      <a:ext uri="{0D108BD9-81ED-4DB2-BD59-A6C34878D82A}">
                        <a16:rowId xmlns:a16="http://schemas.microsoft.com/office/drawing/2014/main" val="3456004462"/>
                      </a:ext>
                    </a:extLst>
                  </a:tr>
                  <a:tr h="392175">
                    <a:tc>
                      <a:txBody>
                        <a:bodyPr/>
                        <a:lstStyle/>
                        <a:p>
                          <a:endParaRPr lang="en-US"/>
                        </a:p>
                      </a:txBody>
                      <a:tcPr>
                        <a:blipFill>
                          <a:blip r:embed="rId4"/>
                          <a:stretch>
                            <a:fillRect l="-578" t="-303077" r="-131792" b="-316923"/>
                          </a:stretch>
                        </a:blipFill>
                      </a:tcPr>
                    </a:tc>
                    <a:tc>
                      <a:txBody>
                        <a:bodyPr/>
                        <a:lstStyle/>
                        <a:p>
                          <a:r>
                            <a:rPr lang="en-GB" sz="1200" dirty="0">
                              <a:latin typeface="Calibri" panose="020F0502020204030204" pitchFamily="34" charset="0"/>
                              <a:cs typeface="Calibri" panose="020F0502020204030204" pitchFamily="34" charset="0"/>
                            </a:rPr>
                            <a:t>Bias</a:t>
                          </a:r>
                        </a:p>
                      </a:txBody>
                      <a:tcPr/>
                    </a:tc>
                    <a:extLst>
                      <a:ext uri="{0D108BD9-81ED-4DB2-BD59-A6C34878D82A}">
                        <a16:rowId xmlns:a16="http://schemas.microsoft.com/office/drawing/2014/main" val="3367545336"/>
                      </a:ext>
                    </a:extLst>
                  </a:tr>
                  <a:tr h="457200">
                    <a:tc>
                      <a:txBody>
                        <a:bodyPr/>
                        <a:lstStyle/>
                        <a:p>
                          <a:endParaRPr lang="en-US"/>
                        </a:p>
                      </a:txBody>
                      <a:tcPr>
                        <a:blipFill>
                          <a:blip r:embed="rId4"/>
                          <a:stretch>
                            <a:fillRect l="-578" t="-349333" r="-131792" b="-174667"/>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Actual label (0 or 1) for sample </a:t>
                          </a:r>
                          <a:r>
                            <a:rPr lang="en-GB" sz="1200" dirty="0" err="1">
                              <a:latin typeface="Calibri" panose="020F0502020204030204" pitchFamily="34" charset="0"/>
                              <a:cs typeface="Calibri" panose="020F0502020204030204" pitchFamily="34" charset="0"/>
                            </a:rPr>
                            <a:t>i</a:t>
                          </a:r>
                          <a:endParaRPr lang="en-GB" sz="12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265408869"/>
                      </a:ext>
                    </a:extLst>
                  </a:tr>
                  <a:tr h="392175">
                    <a:tc>
                      <a:txBody>
                        <a:bodyPr/>
                        <a:lstStyle/>
                        <a:p>
                          <a:endParaRPr lang="en-US"/>
                        </a:p>
                      </a:txBody>
                      <a:tcPr>
                        <a:blipFill>
                          <a:blip r:embed="rId4"/>
                          <a:stretch>
                            <a:fillRect l="-578" t="-518462" r="-131792" b="-101538"/>
                          </a:stretch>
                        </a:blipFill>
                      </a:tcPr>
                    </a:tc>
                    <a:tc>
                      <a:txBody>
                        <a:bodyPr/>
                        <a:lstStyle/>
                        <a:p>
                          <a:r>
                            <a:rPr lang="en-GB" sz="1200" dirty="0">
                              <a:latin typeface="Calibri" panose="020F0502020204030204" pitchFamily="34" charset="0"/>
                              <a:cs typeface="Calibri" panose="020F0502020204030204" pitchFamily="34" charset="0"/>
                            </a:rPr>
                            <a:t>Prediction</a:t>
                          </a:r>
                        </a:p>
                      </a:txBody>
                      <a:tcPr/>
                    </a:tc>
                    <a:extLst>
                      <a:ext uri="{0D108BD9-81ED-4DB2-BD59-A6C34878D82A}">
                        <a16:rowId xmlns:a16="http://schemas.microsoft.com/office/drawing/2014/main" val="3232217780"/>
                      </a:ext>
                    </a:extLst>
                  </a:tr>
                  <a:tr h="392175">
                    <a:tc>
                      <a:txBody>
                        <a:bodyPr/>
                        <a:lstStyle/>
                        <a:p>
                          <a:endParaRPr lang="en-US"/>
                        </a:p>
                      </a:txBody>
                      <a:tcPr>
                        <a:blipFill>
                          <a:blip r:embed="rId4"/>
                          <a:stretch>
                            <a:fillRect l="-578" t="-628125" r="-131792" b="-3125"/>
                          </a:stretch>
                        </a:blipFill>
                      </a:tcPr>
                    </a:tc>
                    <a:tc>
                      <a:txBody>
                        <a:bodyPr/>
                        <a:lstStyle/>
                        <a:p>
                          <a:r>
                            <a:rPr lang="en-GB" sz="1200" dirty="0">
                              <a:latin typeface="Calibri" panose="020F0502020204030204" pitchFamily="34" charset="0"/>
                              <a:cs typeface="Calibri" panose="020F0502020204030204" pitchFamily="34" charset="0"/>
                            </a:rPr>
                            <a:t>Learning rate</a:t>
                          </a:r>
                        </a:p>
                      </a:txBody>
                      <a:tcPr/>
                    </a:tc>
                    <a:extLst>
                      <a:ext uri="{0D108BD9-81ED-4DB2-BD59-A6C34878D82A}">
                        <a16:rowId xmlns:a16="http://schemas.microsoft.com/office/drawing/2014/main" val="2587423624"/>
                      </a:ext>
                    </a:extLst>
                  </a:tr>
                </a:tbl>
              </a:graphicData>
            </a:graphic>
          </p:graphicFrame>
        </mc:Fallback>
      </mc:AlternateContent>
    </p:spTree>
    <p:extLst>
      <p:ext uri="{BB962C8B-B14F-4D97-AF65-F5344CB8AC3E}">
        <p14:creationId xmlns:p14="http://schemas.microsoft.com/office/powerpoint/2010/main" val="1846418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D88D9E-2BC0-4DC0-B57B-E9A2FD08B792}"/>
              </a:ext>
            </a:extLst>
          </p:cNvPr>
          <p:cNvSpPr txBox="1"/>
          <p:nvPr/>
        </p:nvSpPr>
        <p:spPr>
          <a:xfrm>
            <a:off x="896983" y="600891"/>
            <a:ext cx="10398034" cy="369332"/>
          </a:xfrm>
          <a:prstGeom prst="rect">
            <a:avLst/>
          </a:prstGeom>
          <a:noFill/>
        </p:spPr>
        <p:txBody>
          <a:bodyPr wrap="square" rtlCol="0">
            <a:spAutoFit/>
          </a:bodyPr>
          <a:lstStyle/>
          <a:p>
            <a:pPr algn="ctr"/>
            <a:r>
              <a:rPr lang="en-GB" b="1" dirty="0">
                <a:latin typeface="Calibri" panose="020F0502020204030204" pitchFamily="34" charset="0"/>
                <a:cs typeface="Calibri" panose="020F0502020204030204" pitchFamily="34" charset="0"/>
              </a:rPr>
              <a:t>Creating the Training loop with Rosenblatt’s Rule</a:t>
            </a:r>
          </a:p>
        </p:txBody>
      </p:sp>
      <p:sp>
        <p:nvSpPr>
          <p:cNvPr id="5" name="TextBox 4">
            <a:extLst>
              <a:ext uri="{FF2B5EF4-FFF2-40B4-BE49-F238E27FC236}">
                <a16:creationId xmlns:a16="http://schemas.microsoft.com/office/drawing/2014/main" id="{149F9988-BC48-949F-40CF-F18E173C77E9}"/>
              </a:ext>
            </a:extLst>
          </p:cNvPr>
          <p:cNvSpPr txBox="1"/>
          <p:nvPr/>
        </p:nvSpPr>
        <p:spPr>
          <a:xfrm>
            <a:off x="896983" y="1074509"/>
            <a:ext cx="9370423" cy="4708981"/>
          </a:xfrm>
          <a:prstGeom prst="rect">
            <a:avLst/>
          </a:prstGeom>
          <a:noFill/>
        </p:spPr>
        <p:txBody>
          <a:bodyPr wrap="square" rtlCol="0">
            <a:spAutoFit/>
          </a:bodyPr>
          <a:lstStyle/>
          <a:p>
            <a:r>
              <a:rPr lang="en-GB" sz="1200" dirty="0">
                <a:solidFill>
                  <a:schemeClr val="bg2">
                    <a:lumMod val="90000"/>
                  </a:schemeClr>
                </a:solidFill>
                <a:latin typeface="Consolas" panose="020B0609020204030204" pitchFamily="49" charset="0"/>
              </a:rPr>
              <a:t># Step 6: Training loop using Rosenblatt’s rule</a:t>
            </a:r>
          </a:p>
          <a:p>
            <a:r>
              <a:rPr lang="en-GB" sz="1200" dirty="0">
                <a:latin typeface="Consolas" panose="020B0609020204030204" pitchFamily="49" charset="0"/>
              </a:rPr>
              <a:t>def train(A0, Y, epochs=10, </a:t>
            </a:r>
            <a:r>
              <a:rPr lang="en-GB" sz="1200" dirty="0" err="1">
                <a:latin typeface="Consolas" panose="020B0609020204030204" pitchFamily="49" charset="0"/>
              </a:rPr>
              <a:t>learning_rate</a:t>
            </a:r>
            <a:r>
              <a:rPr lang="en-GB" sz="1200" dirty="0">
                <a:latin typeface="Consolas" panose="020B0609020204030204" pitchFamily="49" charset="0"/>
              </a:rPr>
              <a:t>=0.01):</a:t>
            </a:r>
          </a:p>
          <a:p>
            <a:r>
              <a:rPr lang="en-GB" sz="1200" dirty="0">
                <a:latin typeface="Consolas" panose="020B0609020204030204" pitchFamily="49" charset="0"/>
              </a:rPr>
              <a:t>    global W, b  </a:t>
            </a:r>
            <a:r>
              <a:rPr lang="en-GB" sz="1200" dirty="0">
                <a:solidFill>
                  <a:schemeClr val="bg2">
                    <a:lumMod val="90000"/>
                  </a:schemeClr>
                </a:solidFill>
                <a:latin typeface="Consolas" panose="020B0609020204030204" pitchFamily="49" charset="0"/>
              </a:rPr>
              <a:t># Allow updates to the global weights and bias</a:t>
            </a:r>
          </a:p>
          <a:p>
            <a:r>
              <a:rPr lang="en-GB" sz="1200" dirty="0">
                <a:latin typeface="Consolas" panose="020B0609020204030204" pitchFamily="49" charset="0"/>
              </a:rPr>
              <a:t>    m = A0.shape[1]  </a:t>
            </a:r>
            <a:r>
              <a:rPr lang="en-GB" sz="1200" dirty="0">
                <a:solidFill>
                  <a:schemeClr val="bg2">
                    <a:lumMod val="90000"/>
                  </a:schemeClr>
                </a:solidFill>
                <a:latin typeface="Consolas" panose="020B0609020204030204" pitchFamily="49" charset="0"/>
              </a:rPr>
              <a:t># Number of training examples</a:t>
            </a:r>
          </a:p>
          <a:p>
            <a:endParaRPr lang="en-GB" sz="1200" dirty="0">
              <a:latin typeface="Consolas" panose="020B0609020204030204" pitchFamily="49" charset="0"/>
            </a:endParaRPr>
          </a:p>
          <a:p>
            <a:r>
              <a:rPr lang="en-GB" sz="1200" dirty="0">
                <a:latin typeface="Consolas" panose="020B0609020204030204" pitchFamily="49" charset="0"/>
              </a:rPr>
              <a:t>    for epoch in range(epochs):</a:t>
            </a:r>
          </a:p>
          <a:p>
            <a:r>
              <a:rPr lang="en-GB" sz="1200" dirty="0">
                <a:latin typeface="Consolas" panose="020B0609020204030204" pitchFamily="49" charset="0"/>
              </a:rPr>
              <a:t>        for </a:t>
            </a:r>
            <a:r>
              <a:rPr lang="en-GB" sz="1200" dirty="0" err="1">
                <a:latin typeface="Consolas" panose="020B0609020204030204" pitchFamily="49" charset="0"/>
              </a:rPr>
              <a:t>i</a:t>
            </a:r>
            <a:r>
              <a:rPr lang="en-GB" sz="1200" dirty="0">
                <a:latin typeface="Consolas" panose="020B0609020204030204" pitchFamily="49" charset="0"/>
              </a:rPr>
              <a:t> in range(m):</a:t>
            </a:r>
          </a:p>
          <a:p>
            <a:r>
              <a:rPr lang="en-GB" sz="1200" dirty="0">
                <a:latin typeface="Consolas" panose="020B0609020204030204" pitchFamily="49" charset="0"/>
              </a:rPr>
              <a:t>            </a:t>
            </a:r>
            <a:r>
              <a:rPr lang="en-GB" sz="1200" dirty="0">
                <a:solidFill>
                  <a:schemeClr val="bg2">
                    <a:lumMod val="90000"/>
                  </a:schemeClr>
                </a:solidFill>
                <a:latin typeface="Consolas" panose="020B0609020204030204" pitchFamily="49" charset="0"/>
              </a:rPr>
              <a:t># Extract the </a:t>
            </a:r>
            <a:r>
              <a:rPr lang="en-GB" sz="1200" dirty="0" err="1">
                <a:solidFill>
                  <a:schemeClr val="bg2">
                    <a:lumMod val="90000"/>
                  </a:schemeClr>
                </a:solidFill>
                <a:latin typeface="Consolas" panose="020B0609020204030204" pitchFamily="49" charset="0"/>
              </a:rPr>
              <a:t>i-th</a:t>
            </a:r>
            <a:r>
              <a:rPr lang="en-GB" sz="1200" dirty="0">
                <a:solidFill>
                  <a:schemeClr val="bg2">
                    <a:lumMod val="90000"/>
                  </a:schemeClr>
                </a:solidFill>
                <a:latin typeface="Consolas" panose="020B0609020204030204" pitchFamily="49" charset="0"/>
              </a:rPr>
              <a:t> training example and label</a:t>
            </a:r>
          </a:p>
          <a:p>
            <a:r>
              <a:rPr lang="en-GB" sz="1200" dirty="0">
                <a:latin typeface="Consolas" panose="020B0609020204030204" pitchFamily="49" charset="0"/>
              </a:rPr>
              <a:t>            </a:t>
            </a:r>
            <a:r>
              <a:rPr lang="en-GB" sz="1200" dirty="0" err="1">
                <a:latin typeface="Consolas" panose="020B0609020204030204" pitchFamily="49" charset="0"/>
              </a:rPr>
              <a:t>x_i</a:t>
            </a:r>
            <a:r>
              <a:rPr lang="en-GB" sz="1200" dirty="0">
                <a:latin typeface="Consolas" panose="020B0609020204030204" pitchFamily="49" charset="0"/>
              </a:rPr>
              <a:t> = A0[:, </a:t>
            </a:r>
            <a:r>
              <a:rPr lang="en-GB" sz="1200" dirty="0" err="1">
                <a:latin typeface="Consolas" panose="020B0609020204030204" pitchFamily="49" charset="0"/>
              </a:rPr>
              <a:t>i</a:t>
            </a:r>
            <a:r>
              <a:rPr lang="en-GB" sz="1200" dirty="0">
                <a:latin typeface="Consolas" panose="020B0609020204030204" pitchFamily="49" charset="0"/>
              </a:rPr>
              <a:t>].reshape(n[0], 1)   </a:t>
            </a:r>
            <a:r>
              <a:rPr lang="en-GB" sz="1200" dirty="0">
                <a:solidFill>
                  <a:schemeClr val="bg2">
                    <a:lumMod val="90000"/>
                  </a:schemeClr>
                </a:solidFill>
                <a:latin typeface="Consolas" panose="020B0609020204030204" pitchFamily="49" charset="0"/>
              </a:rPr>
              <a:t># Shape: (4, 1) — column vector for single input</a:t>
            </a:r>
          </a:p>
          <a:p>
            <a:r>
              <a:rPr lang="en-GB" sz="1200" dirty="0">
                <a:latin typeface="Consolas" panose="020B0609020204030204" pitchFamily="49" charset="0"/>
              </a:rPr>
              <a:t>            </a:t>
            </a:r>
            <a:r>
              <a:rPr lang="en-GB" sz="1200" dirty="0" err="1">
                <a:latin typeface="Consolas" panose="020B0609020204030204" pitchFamily="49" charset="0"/>
              </a:rPr>
              <a:t>y_i</a:t>
            </a:r>
            <a:r>
              <a:rPr lang="en-GB" sz="1200" dirty="0">
                <a:latin typeface="Consolas" panose="020B0609020204030204" pitchFamily="49" charset="0"/>
              </a:rPr>
              <a:t> = Y[0, </a:t>
            </a:r>
            <a:r>
              <a:rPr lang="en-GB" sz="1200" dirty="0" err="1">
                <a:latin typeface="Consolas" panose="020B0609020204030204" pitchFamily="49" charset="0"/>
              </a:rPr>
              <a:t>i</a:t>
            </a:r>
            <a:r>
              <a:rPr lang="en-GB" sz="1200" dirty="0">
                <a:latin typeface="Consolas" panose="020B0609020204030204" pitchFamily="49" charset="0"/>
              </a:rPr>
              <a:t>]                     </a:t>
            </a:r>
            <a:r>
              <a:rPr lang="en-GB" sz="1200" dirty="0">
                <a:solidFill>
                  <a:schemeClr val="bg2">
                    <a:lumMod val="90000"/>
                  </a:schemeClr>
                </a:solidFill>
                <a:latin typeface="Consolas" panose="020B0609020204030204" pitchFamily="49" charset="0"/>
              </a:rPr>
              <a:t># Shape: scalar — expected output (0 or 1)</a:t>
            </a:r>
          </a:p>
          <a:p>
            <a:endParaRPr lang="en-GB" sz="1200" dirty="0">
              <a:latin typeface="Consolas" panose="020B0609020204030204" pitchFamily="49" charset="0"/>
            </a:endParaRPr>
          </a:p>
          <a:p>
            <a:r>
              <a:rPr lang="en-GB" sz="1200" dirty="0">
                <a:latin typeface="Consolas" panose="020B0609020204030204" pitchFamily="49" charset="0"/>
              </a:rPr>
              <a:t>            </a:t>
            </a:r>
            <a:r>
              <a:rPr lang="en-GB" sz="1200" dirty="0">
                <a:solidFill>
                  <a:schemeClr val="bg2">
                    <a:lumMod val="90000"/>
                  </a:schemeClr>
                </a:solidFill>
                <a:latin typeface="Consolas" panose="020B0609020204030204" pitchFamily="49" charset="0"/>
              </a:rPr>
              <a:t># Forward pass for a single example</a:t>
            </a:r>
          </a:p>
          <a:p>
            <a:r>
              <a:rPr lang="en-GB" sz="1200" dirty="0">
                <a:latin typeface="Consolas" panose="020B0609020204030204" pitchFamily="49" charset="0"/>
              </a:rPr>
              <a:t>            </a:t>
            </a:r>
            <a:r>
              <a:rPr lang="en-GB" sz="1200" dirty="0" err="1">
                <a:latin typeface="Consolas" panose="020B0609020204030204" pitchFamily="49" charset="0"/>
              </a:rPr>
              <a:t>z_i</a:t>
            </a:r>
            <a:r>
              <a:rPr lang="en-GB" sz="1200" dirty="0">
                <a:latin typeface="Consolas" panose="020B0609020204030204" pitchFamily="49" charset="0"/>
              </a:rPr>
              <a:t> = W @ </a:t>
            </a:r>
            <a:r>
              <a:rPr lang="en-GB" sz="1200" dirty="0" err="1">
                <a:latin typeface="Consolas" panose="020B0609020204030204" pitchFamily="49" charset="0"/>
              </a:rPr>
              <a:t>x_i</a:t>
            </a:r>
            <a:r>
              <a:rPr lang="en-GB" sz="1200" dirty="0">
                <a:latin typeface="Consolas" panose="020B0609020204030204" pitchFamily="49" charset="0"/>
              </a:rPr>
              <a:t> + b                 </a:t>
            </a:r>
            <a:r>
              <a:rPr lang="en-GB" sz="1200" dirty="0">
                <a:solidFill>
                  <a:schemeClr val="bg2">
                    <a:lumMod val="90000"/>
                  </a:schemeClr>
                </a:solidFill>
                <a:latin typeface="Consolas" panose="020B0609020204030204" pitchFamily="49" charset="0"/>
              </a:rPr>
              <a:t># Weighted sum (dot product + bias), shape: (1, 1)</a:t>
            </a:r>
          </a:p>
          <a:p>
            <a:r>
              <a:rPr lang="en-GB" sz="1200" dirty="0">
                <a:latin typeface="Consolas" panose="020B0609020204030204" pitchFamily="49" charset="0"/>
              </a:rPr>
              <a:t>            </a:t>
            </a:r>
            <a:r>
              <a:rPr lang="en-GB" sz="1200" dirty="0" err="1">
                <a:latin typeface="Consolas" panose="020B0609020204030204" pitchFamily="49" charset="0"/>
              </a:rPr>
              <a:t>a_i</a:t>
            </a:r>
            <a:r>
              <a:rPr lang="en-GB" sz="1200" dirty="0">
                <a:latin typeface="Consolas" panose="020B0609020204030204" pitchFamily="49" charset="0"/>
              </a:rPr>
              <a:t> = step(</a:t>
            </a:r>
            <a:r>
              <a:rPr lang="en-GB" sz="1200" dirty="0" err="1">
                <a:latin typeface="Consolas" panose="020B0609020204030204" pitchFamily="49" charset="0"/>
              </a:rPr>
              <a:t>z_i</a:t>
            </a:r>
            <a:r>
              <a:rPr lang="en-GB" sz="1200" dirty="0">
                <a:latin typeface="Consolas" panose="020B0609020204030204" pitchFamily="49" charset="0"/>
              </a:rPr>
              <a:t>)                   </a:t>
            </a:r>
            <a:r>
              <a:rPr lang="en-GB" sz="1200" dirty="0">
                <a:solidFill>
                  <a:schemeClr val="bg2">
                    <a:lumMod val="90000"/>
                  </a:schemeClr>
                </a:solidFill>
                <a:latin typeface="Consolas" panose="020B0609020204030204" pitchFamily="49" charset="0"/>
              </a:rPr>
              <a:t># Apply step activation → prediction (0 or 1), shape: (1, 1)</a:t>
            </a:r>
          </a:p>
          <a:p>
            <a:endParaRPr lang="en-GB" sz="1200" dirty="0">
              <a:latin typeface="Consolas" panose="020B0609020204030204" pitchFamily="49" charset="0"/>
            </a:endParaRPr>
          </a:p>
          <a:p>
            <a:r>
              <a:rPr lang="en-GB" sz="1200" dirty="0">
                <a:latin typeface="Consolas" panose="020B0609020204030204" pitchFamily="49" charset="0"/>
              </a:rPr>
              <a:t>            </a:t>
            </a:r>
            <a:r>
              <a:rPr lang="en-GB" sz="1200" dirty="0">
                <a:solidFill>
                  <a:schemeClr val="bg2">
                    <a:lumMod val="90000"/>
                  </a:schemeClr>
                </a:solidFill>
                <a:latin typeface="Consolas" panose="020B0609020204030204" pitchFamily="49" charset="0"/>
              </a:rPr>
              <a:t># Calculate error between predicted and actual value</a:t>
            </a:r>
          </a:p>
          <a:p>
            <a:r>
              <a:rPr lang="en-GB" sz="1200" dirty="0">
                <a:latin typeface="Consolas" panose="020B0609020204030204" pitchFamily="49" charset="0"/>
              </a:rPr>
              <a:t>            error = </a:t>
            </a:r>
            <a:r>
              <a:rPr lang="en-GB" sz="1200" dirty="0" err="1">
                <a:latin typeface="Consolas" panose="020B0609020204030204" pitchFamily="49" charset="0"/>
              </a:rPr>
              <a:t>y_i</a:t>
            </a:r>
            <a:r>
              <a:rPr lang="en-GB" sz="1200" dirty="0">
                <a:latin typeface="Consolas" panose="020B0609020204030204" pitchFamily="49" charset="0"/>
              </a:rPr>
              <a:t> - </a:t>
            </a:r>
            <a:r>
              <a:rPr lang="en-GB" sz="1200" dirty="0" err="1">
                <a:latin typeface="Consolas" panose="020B0609020204030204" pitchFamily="49" charset="0"/>
              </a:rPr>
              <a:t>a_i</a:t>
            </a:r>
            <a:r>
              <a:rPr lang="en-GB" sz="1200" dirty="0">
                <a:latin typeface="Consolas" panose="020B0609020204030204" pitchFamily="49" charset="0"/>
              </a:rPr>
              <a:t>                 </a:t>
            </a:r>
            <a:r>
              <a:rPr lang="en-GB" sz="1200" dirty="0">
                <a:solidFill>
                  <a:schemeClr val="bg2">
                    <a:lumMod val="90000"/>
                  </a:schemeClr>
                </a:solidFill>
                <a:latin typeface="Consolas" panose="020B0609020204030204" pitchFamily="49" charset="0"/>
              </a:rPr>
              <a:t># If prediction is wrong, error will be ±1</a:t>
            </a:r>
          </a:p>
          <a:p>
            <a:endParaRPr lang="en-GB" sz="1200" dirty="0">
              <a:latin typeface="Consolas" panose="020B0609020204030204" pitchFamily="49" charset="0"/>
            </a:endParaRPr>
          </a:p>
          <a:p>
            <a:r>
              <a:rPr lang="en-GB" sz="1200" dirty="0">
                <a:latin typeface="Consolas" panose="020B0609020204030204" pitchFamily="49" charset="0"/>
              </a:rPr>
              <a:t>            </a:t>
            </a:r>
            <a:r>
              <a:rPr lang="en-GB" sz="1200" dirty="0">
                <a:solidFill>
                  <a:schemeClr val="bg2">
                    <a:lumMod val="90000"/>
                  </a:schemeClr>
                </a:solidFill>
                <a:latin typeface="Consolas" panose="020B0609020204030204" pitchFamily="49" charset="0"/>
              </a:rPr>
              <a:t># Update weights and bias according to the perceptron learning rule:</a:t>
            </a:r>
          </a:p>
          <a:p>
            <a:r>
              <a:rPr lang="en-GB" sz="1200" dirty="0">
                <a:solidFill>
                  <a:schemeClr val="bg2">
                    <a:lumMod val="90000"/>
                  </a:schemeClr>
                </a:solidFill>
                <a:latin typeface="Consolas" panose="020B0609020204030204" pitchFamily="49" charset="0"/>
              </a:rPr>
              <a:t>            # w = w + </a:t>
            </a:r>
            <a:r>
              <a:rPr lang="en-GB" sz="1200" dirty="0" err="1">
                <a:solidFill>
                  <a:schemeClr val="bg2">
                    <a:lumMod val="90000"/>
                  </a:schemeClr>
                </a:solidFill>
                <a:latin typeface="Consolas" panose="020B0609020204030204" pitchFamily="49" charset="0"/>
              </a:rPr>
              <a:t>learning_rate</a:t>
            </a:r>
            <a:r>
              <a:rPr lang="en-GB" sz="1200" dirty="0">
                <a:solidFill>
                  <a:schemeClr val="bg2">
                    <a:lumMod val="90000"/>
                  </a:schemeClr>
                </a:solidFill>
                <a:latin typeface="Consolas" panose="020B0609020204030204" pitchFamily="49" charset="0"/>
              </a:rPr>
              <a:t> * error * input</a:t>
            </a:r>
          </a:p>
          <a:p>
            <a:r>
              <a:rPr lang="en-GB" sz="1200" dirty="0">
                <a:solidFill>
                  <a:schemeClr val="bg2">
                    <a:lumMod val="90000"/>
                  </a:schemeClr>
                </a:solidFill>
                <a:latin typeface="Consolas" panose="020B0609020204030204" pitchFamily="49" charset="0"/>
              </a:rPr>
              <a:t>            # b = b + </a:t>
            </a:r>
            <a:r>
              <a:rPr lang="en-GB" sz="1200" dirty="0" err="1">
                <a:solidFill>
                  <a:schemeClr val="bg2">
                    <a:lumMod val="90000"/>
                  </a:schemeClr>
                </a:solidFill>
                <a:latin typeface="Consolas" panose="020B0609020204030204" pitchFamily="49" charset="0"/>
              </a:rPr>
              <a:t>learning_rate</a:t>
            </a:r>
            <a:r>
              <a:rPr lang="en-GB" sz="1200" dirty="0">
                <a:solidFill>
                  <a:schemeClr val="bg2">
                    <a:lumMod val="90000"/>
                  </a:schemeClr>
                </a:solidFill>
                <a:latin typeface="Consolas" panose="020B0609020204030204" pitchFamily="49" charset="0"/>
              </a:rPr>
              <a:t> * error</a:t>
            </a:r>
          </a:p>
          <a:p>
            <a:r>
              <a:rPr lang="en-GB" sz="1200" dirty="0">
                <a:latin typeface="Consolas" panose="020B0609020204030204" pitchFamily="49" charset="0"/>
              </a:rPr>
              <a:t>            W += </a:t>
            </a:r>
            <a:r>
              <a:rPr lang="en-GB" sz="1200" dirty="0" err="1">
                <a:latin typeface="Consolas" panose="020B0609020204030204" pitchFamily="49" charset="0"/>
              </a:rPr>
              <a:t>learning_rate</a:t>
            </a:r>
            <a:r>
              <a:rPr lang="en-GB" sz="1200" dirty="0">
                <a:latin typeface="Consolas" panose="020B0609020204030204" pitchFamily="49" charset="0"/>
              </a:rPr>
              <a:t> * error * </a:t>
            </a:r>
            <a:r>
              <a:rPr lang="en-GB" sz="1200" dirty="0" err="1">
                <a:latin typeface="Consolas" panose="020B0609020204030204" pitchFamily="49" charset="0"/>
              </a:rPr>
              <a:t>x_i.T</a:t>
            </a:r>
            <a:r>
              <a:rPr lang="en-GB" sz="1200" dirty="0">
                <a:latin typeface="Consolas" panose="020B0609020204030204" pitchFamily="49" charset="0"/>
              </a:rPr>
              <a:t>  </a:t>
            </a:r>
            <a:r>
              <a:rPr lang="en-GB" sz="1200" dirty="0">
                <a:solidFill>
                  <a:schemeClr val="bg2">
                    <a:lumMod val="90000"/>
                  </a:schemeClr>
                </a:solidFill>
                <a:latin typeface="Consolas" panose="020B0609020204030204" pitchFamily="49" charset="0"/>
              </a:rPr>
              <a:t># </a:t>
            </a:r>
            <a:r>
              <a:rPr lang="en-GB" sz="1200" dirty="0" err="1">
                <a:solidFill>
                  <a:schemeClr val="bg2">
                    <a:lumMod val="90000"/>
                  </a:schemeClr>
                </a:solidFill>
                <a:latin typeface="Consolas" panose="020B0609020204030204" pitchFamily="49" charset="0"/>
              </a:rPr>
              <a:t>x_i.T</a:t>
            </a:r>
            <a:r>
              <a:rPr lang="en-GB" sz="1200" dirty="0">
                <a:solidFill>
                  <a:schemeClr val="bg2">
                    <a:lumMod val="90000"/>
                  </a:schemeClr>
                </a:solidFill>
                <a:latin typeface="Consolas" panose="020B0609020204030204" pitchFamily="49" charset="0"/>
              </a:rPr>
              <a:t> shape: (1, 4), so W shape stays (1, 4)</a:t>
            </a:r>
          </a:p>
          <a:p>
            <a:r>
              <a:rPr lang="en-GB" sz="1200" dirty="0">
                <a:latin typeface="Consolas" panose="020B0609020204030204" pitchFamily="49" charset="0"/>
              </a:rPr>
              <a:t>            b += </a:t>
            </a:r>
            <a:r>
              <a:rPr lang="en-GB" sz="1200" dirty="0" err="1">
                <a:latin typeface="Consolas" panose="020B0609020204030204" pitchFamily="49" charset="0"/>
              </a:rPr>
              <a:t>learning_rate</a:t>
            </a:r>
            <a:r>
              <a:rPr lang="en-GB" sz="1200" dirty="0">
                <a:latin typeface="Consolas" panose="020B0609020204030204" pitchFamily="49" charset="0"/>
              </a:rPr>
              <a:t> * error          </a:t>
            </a:r>
            <a:r>
              <a:rPr lang="en-GB" sz="1200" dirty="0">
                <a:solidFill>
                  <a:schemeClr val="bg2">
                    <a:lumMod val="90000"/>
                  </a:schemeClr>
                </a:solidFill>
                <a:latin typeface="Consolas" panose="020B0609020204030204" pitchFamily="49" charset="0"/>
              </a:rPr>
              <a:t># Adjust bias (broadcast to shape (1, 1))</a:t>
            </a:r>
          </a:p>
          <a:p>
            <a:endParaRPr lang="en-GB" sz="1200" dirty="0">
              <a:latin typeface="Consolas" panose="020B0609020204030204" pitchFamily="49" charset="0"/>
            </a:endParaRPr>
          </a:p>
          <a:p>
            <a:r>
              <a:rPr lang="en-GB" sz="1200" dirty="0">
                <a:latin typeface="Consolas" panose="020B0609020204030204" pitchFamily="49" charset="0"/>
              </a:rPr>
              <a:t>        print(</a:t>
            </a:r>
            <a:r>
              <a:rPr lang="en-GB" sz="1200" dirty="0" err="1">
                <a:latin typeface="Consolas" panose="020B0609020204030204" pitchFamily="49" charset="0"/>
              </a:rPr>
              <a:t>f"Epoch</a:t>
            </a:r>
            <a:r>
              <a:rPr lang="en-GB" sz="1200" dirty="0">
                <a:latin typeface="Consolas" panose="020B0609020204030204" pitchFamily="49" charset="0"/>
              </a:rPr>
              <a:t> {epoch+1} complete")  </a:t>
            </a:r>
            <a:r>
              <a:rPr lang="en-GB" sz="1200" dirty="0">
                <a:solidFill>
                  <a:schemeClr val="bg2">
                    <a:lumMod val="90000"/>
                  </a:schemeClr>
                </a:solidFill>
                <a:latin typeface="Consolas" panose="020B0609020204030204" pitchFamily="49" charset="0"/>
              </a:rPr>
              <a:t># Notify when each epoch is done</a:t>
            </a:r>
          </a:p>
        </p:txBody>
      </p:sp>
    </p:spTree>
    <p:extLst>
      <p:ext uri="{BB962C8B-B14F-4D97-AF65-F5344CB8AC3E}">
        <p14:creationId xmlns:p14="http://schemas.microsoft.com/office/powerpoint/2010/main" val="114731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30693C0-479B-F1F5-E458-6E9765E35F08}"/>
              </a:ext>
            </a:extLst>
          </p:cNvPr>
          <p:cNvSpPr txBox="1"/>
          <p:nvPr/>
        </p:nvSpPr>
        <p:spPr>
          <a:xfrm>
            <a:off x="574766" y="678323"/>
            <a:ext cx="3544388" cy="5632311"/>
          </a:xfrm>
          <a:prstGeom prst="rect">
            <a:avLst/>
          </a:prstGeom>
          <a:noFill/>
        </p:spPr>
        <p:txBody>
          <a:bodyPr wrap="square">
            <a:spAutoFit/>
          </a:bodyPr>
          <a:lstStyle/>
          <a:p>
            <a:r>
              <a:rPr lang="en-GB" sz="800" dirty="0">
                <a:latin typeface="Consolas" panose="020B0609020204030204" pitchFamily="49" charset="0"/>
              </a:rPr>
              <a:t>import </a:t>
            </a:r>
            <a:r>
              <a:rPr lang="en-GB" sz="800" dirty="0" err="1">
                <a:latin typeface="Consolas" panose="020B0609020204030204" pitchFamily="49" charset="0"/>
              </a:rPr>
              <a:t>numpy</a:t>
            </a:r>
            <a:r>
              <a:rPr lang="en-GB" sz="800" dirty="0">
                <a:latin typeface="Consolas" panose="020B0609020204030204" pitchFamily="49" charset="0"/>
              </a:rPr>
              <a:t> as np</a:t>
            </a:r>
          </a:p>
          <a:p>
            <a:endParaRPr lang="en-GB" sz="800" dirty="0">
              <a:latin typeface="Consolas" panose="020B0609020204030204" pitchFamily="49" charset="0"/>
            </a:endParaRPr>
          </a:p>
          <a:p>
            <a:r>
              <a:rPr lang="en-GB" sz="800" dirty="0">
                <a:solidFill>
                  <a:schemeClr val="bg2">
                    <a:lumMod val="90000"/>
                  </a:schemeClr>
                </a:solidFill>
                <a:latin typeface="Consolas" panose="020B0609020204030204" pitchFamily="49" charset="0"/>
              </a:rPr>
              <a:t># Step 1: Create network architecture</a:t>
            </a:r>
          </a:p>
          <a:p>
            <a:r>
              <a:rPr lang="en-GB" sz="800" dirty="0">
                <a:latin typeface="Consolas" panose="020B0609020204030204" pitchFamily="49" charset="0"/>
              </a:rPr>
              <a:t>L = 1</a:t>
            </a:r>
          </a:p>
          <a:p>
            <a:r>
              <a:rPr lang="en-GB" sz="800" dirty="0">
                <a:latin typeface="Consolas" panose="020B0609020204030204" pitchFamily="49" charset="0"/>
              </a:rPr>
              <a:t>n = [4, 1]  </a:t>
            </a:r>
            <a:r>
              <a:rPr lang="en-GB" sz="800" dirty="0">
                <a:solidFill>
                  <a:schemeClr val="bg2">
                    <a:lumMod val="90000"/>
                  </a:schemeClr>
                </a:solidFill>
                <a:latin typeface="Consolas" panose="020B0609020204030204" pitchFamily="49" charset="0"/>
              </a:rPr>
              <a:t># Only input layer and output layer</a:t>
            </a:r>
          </a:p>
          <a:p>
            <a:endParaRPr lang="en-GB" sz="800" dirty="0">
              <a:latin typeface="Consolas" panose="020B0609020204030204" pitchFamily="49" charset="0"/>
            </a:endParaRPr>
          </a:p>
          <a:p>
            <a:r>
              <a:rPr lang="en-GB" sz="800" dirty="0">
                <a:latin typeface="Consolas" panose="020B0609020204030204" pitchFamily="49" charset="0"/>
              </a:rPr>
              <a:t>print("layer 0 / input layer size", n[0])</a:t>
            </a:r>
          </a:p>
          <a:p>
            <a:r>
              <a:rPr lang="en-GB" sz="800" dirty="0">
                <a:latin typeface="Consolas" panose="020B0609020204030204" pitchFamily="49" charset="0"/>
              </a:rPr>
              <a:t>print("layer 1 / output layer size", n[1])</a:t>
            </a:r>
          </a:p>
          <a:p>
            <a:endParaRPr lang="en-GB" sz="800" dirty="0">
              <a:latin typeface="Consolas" panose="020B0609020204030204" pitchFamily="49" charset="0"/>
            </a:endParaRPr>
          </a:p>
          <a:p>
            <a:r>
              <a:rPr lang="en-GB" sz="800" dirty="0">
                <a:solidFill>
                  <a:schemeClr val="bg2">
                    <a:lumMod val="90000"/>
                  </a:schemeClr>
                </a:solidFill>
                <a:latin typeface="Consolas" panose="020B0609020204030204" pitchFamily="49" charset="0"/>
              </a:rPr>
              <a:t># Step 2: Initialize weights and bias</a:t>
            </a:r>
          </a:p>
          <a:p>
            <a:r>
              <a:rPr lang="en-GB" sz="800" dirty="0">
                <a:latin typeface="Consolas" panose="020B0609020204030204" pitchFamily="49" charset="0"/>
              </a:rPr>
              <a:t>W = </a:t>
            </a:r>
            <a:r>
              <a:rPr lang="en-GB" sz="800" dirty="0" err="1">
                <a:latin typeface="Consolas" panose="020B0609020204030204" pitchFamily="49" charset="0"/>
              </a:rPr>
              <a:t>np.random.randn</a:t>
            </a:r>
            <a:r>
              <a:rPr lang="en-GB" sz="800" dirty="0">
                <a:latin typeface="Consolas" panose="020B0609020204030204" pitchFamily="49" charset="0"/>
              </a:rPr>
              <a:t>(n[1], n[0])  </a:t>
            </a:r>
            <a:r>
              <a:rPr lang="en-GB" sz="800" dirty="0">
                <a:solidFill>
                  <a:schemeClr val="bg2">
                    <a:lumMod val="90000"/>
                  </a:schemeClr>
                </a:solidFill>
                <a:latin typeface="Consolas" panose="020B0609020204030204" pitchFamily="49" charset="0"/>
              </a:rPr>
              <a:t># shape: (1, 4)</a:t>
            </a:r>
          </a:p>
          <a:p>
            <a:r>
              <a:rPr lang="en-GB" sz="800" dirty="0">
                <a:latin typeface="Consolas" panose="020B0609020204030204" pitchFamily="49" charset="0"/>
              </a:rPr>
              <a:t>b = </a:t>
            </a:r>
            <a:r>
              <a:rPr lang="en-GB" sz="800" dirty="0" err="1">
                <a:latin typeface="Consolas" panose="020B0609020204030204" pitchFamily="49" charset="0"/>
              </a:rPr>
              <a:t>np.random.randn</a:t>
            </a:r>
            <a:r>
              <a:rPr lang="en-GB" sz="800" dirty="0">
                <a:latin typeface="Consolas" panose="020B0609020204030204" pitchFamily="49" charset="0"/>
              </a:rPr>
              <a:t>(n[1], 1)     </a:t>
            </a:r>
            <a:r>
              <a:rPr lang="en-GB" sz="800" dirty="0">
                <a:solidFill>
                  <a:schemeClr val="bg2">
                    <a:lumMod val="90000"/>
                  </a:schemeClr>
                </a:solidFill>
                <a:latin typeface="Consolas" panose="020B0609020204030204" pitchFamily="49" charset="0"/>
              </a:rPr>
              <a:t># shape: (1, 1)</a:t>
            </a:r>
          </a:p>
          <a:p>
            <a:endParaRPr lang="en-GB" sz="800" dirty="0">
              <a:latin typeface="Consolas" panose="020B0609020204030204" pitchFamily="49" charset="0"/>
            </a:endParaRPr>
          </a:p>
          <a:p>
            <a:r>
              <a:rPr lang="en-GB" sz="800" dirty="0">
                <a:latin typeface="Consolas" panose="020B0609020204030204" pitchFamily="49" charset="0"/>
              </a:rPr>
              <a:t>print("Weights shape:", </a:t>
            </a:r>
            <a:r>
              <a:rPr lang="en-GB" sz="800" dirty="0" err="1">
                <a:latin typeface="Consolas" panose="020B0609020204030204" pitchFamily="49" charset="0"/>
              </a:rPr>
              <a:t>W.shape</a:t>
            </a:r>
            <a:r>
              <a:rPr lang="en-GB" sz="800" dirty="0">
                <a:latin typeface="Consolas" panose="020B0609020204030204" pitchFamily="49" charset="0"/>
              </a:rPr>
              <a:t>)</a:t>
            </a:r>
          </a:p>
          <a:p>
            <a:r>
              <a:rPr lang="en-GB" sz="800" dirty="0">
                <a:latin typeface="Consolas" panose="020B0609020204030204" pitchFamily="49" charset="0"/>
              </a:rPr>
              <a:t>print("Bias shape:", </a:t>
            </a:r>
            <a:r>
              <a:rPr lang="en-GB" sz="800" dirty="0" err="1">
                <a:latin typeface="Consolas" panose="020B0609020204030204" pitchFamily="49" charset="0"/>
              </a:rPr>
              <a:t>b.shape</a:t>
            </a:r>
            <a:r>
              <a:rPr lang="en-GB" sz="800" dirty="0">
                <a:latin typeface="Consolas" panose="020B0609020204030204" pitchFamily="49" charset="0"/>
              </a:rPr>
              <a:t>)</a:t>
            </a:r>
          </a:p>
          <a:p>
            <a:endParaRPr lang="en-GB" sz="800" dirty="0">
              <a:latin typeface="Consolas" panose="020B0609020204030204" pitchFamily="49" charset="0"/>
            </a:endParaRPr>
          </a:p>
          <a:p>
            <a:r>
              <a:rPr lang="en-GB" sz="800" dirty="0">
                <a:solidFill>
                  <a:schemeClr val="bg2">
                    <a:lumMod val="90000"/>
                  </a:schemeClr>
                </a:solidFill>
                <a:latin typeface="Consolas" panose="020B0609020204030204" pitchFamily="49" charset="0"/>
              </a:rPr>
              <a:t># Step 3: Create training data and labels</a:t>
            </a:r>
          </a:p>
          <a:p>
            <a:r>
              <a:rPr lang="en-GB" sz="800" dirty="0">
                <a:latin typeface="Consolas" panose="020B0609020204030204" pitchFamily="49" charset="0"/>
              </a:rPr>
              <a:t>def </a:t>
            </a:r>
            <a:r>
              <a:rPr lang="en-GB" sz="800" dirty="0" err="1">
                <a:latin typeface="Consolas" panose="020B0609020204030204" pitchFamily="49" charset="0"/>
              </a:rPr>
              <a:t>prepare_data</a:t>
            </a:r>
            <a:r>
              <a:rPr lang="en-GB" sz="800" dirty="0">
                <a:latin typeface="Consolas" panose="020B0609020204030204" pitchFamily="49" charset="0"/>
              </a:rPr>
              <a:t>():</a:t>
            </a:r>
          </a:p>
          <a:p>
            <a:r>
              <a:rPr lang="en-GB" sz="800" dirty="0">
                <a:latin typeface="Consolas" panose="020B0609020204030204" pitchFamily="49" charset="0"/>
              </a:rPr>
              <a:t>    X = </a:t>
            </a:r>
            <a:r>
              <a:rPr lang="en-GB" sz="800" dirty="0" err="1">
                <a:latin typeface="Consolas" panose="020B0609020204030204" pitchFamily="49" charset="0"/>
              </a:rPr>
              <a:t>np.array</a:t>
            </a:r>
            <a:r>
              <a:rPr lang="en-GB" sz="800" dirty="0">
                <a:latin typeface="Consolas" panose="020B0609020204030204" pitchFamily="49" charset="0"/>
              </a:rPr>
              <a:t>([</a:t>
            </a:r>
          </a:p>
          <a:p>
            <a:r>
              <a:rPr lang="en-GB" sz="800" dirty="0">
                <a:latin typeface="Consolas" panose="020B0609020204030204" pitchFamily="49" charset="0"/>
              </a:rPr>
              <a:t>        [100, 200, 1, 60],   </a:t>
            </a:r>
            <a:r>
              <a:rPr lang="en-GB" sz="800" dirty="0">
                <a:solidFill>
                  <a:schemeClr val="bg2">
                    <a:lumMod val="90000"/>
                  </a:schemeClr>
                </a:solidFill>
                <a:latin typeface="Consolas" panose="020B0609020204030204" pitchFamily="49" charset="0"/>
              </a:rPr>
              <a:t># OK</a:t>
            </a:r>
          </a:p>
          <a:p>
            <a:r>
              <a:rPr lang="en-GB" sz="800" dirty="0">
                <a:latin typeface="Consolas" panose="020B0609020204030204" pitchFamily="49" charset="0"/>
              </a:rPr>
              <a:t>        [300, 500, 4, 90],   </a:t>
            </a:r>
            <a:r>
              <a:rPr lang="en-GB" sz="800" dirty="0">
                <a:solidFill>
                  <a:schemeClr val="bg2">
                    <a:lumMod val="90000"/>
                  </a:schemeClr>
                </a:solidFill>
                <a:latin typeface="Consolas" panose="020B0609020204030204" pitchFamily="49" charset="0"/>
              </a:rPr>
              <a:t># At risk</a:t>
            </a:r>
          </a:p>
          <a:p>
            <a:r>
              <a:rPr lang="en-GB" sz="800" dirty="0">
                <a:latin typeface="Consolas" panose="020B0609020204030204" pitchFamily="49" charset="0"/>
              </a:rPr>
              <a:t>        [120, 180, 0, 50],   </a:t>
            </a:r>
            <a:r>
              <a:rPr lang="en-GB" sz="800" dirty="0">
                <a:solidFill>
                  <a:schemeClr val="bg2">
                    <a:lumMod val="90000"/>
                  </a:schemeClr>
                </a:solidFill>
                <a:latin typeface="Consolas" panose="020B0609020204030204" pitchFamily="49" charset="0"/>
              </a:rPr>
              <a:t># OK</a:t>
            </a:r>
          </a:p>
          <a:p>
            <a:r>
              <a:rPr lang="en-GB" sz="800" dirty="0">
                <a:latin typeface="Consolas" panose="020B0609020204030204" pitchFamily="49" charset="0"/>
              </a:rPr>
              <a:t>        [400, 600, 7, 95],   </a:t>
            </a:r>
            <a:r>
              <a:rPr lang="en-GB" sz="800" dirty="0">
                <a:solidFill>
                  <a:schemeClr val="bg2">
                    <a:lumMod val="90000"/>
                  </a:schemeClr>
                </a:solidFill>
                <a:latin typeface="Consolas" panose="020B0609020204030204" pitchFamily="49" charset="0"/>
              </a:rPr>
              <a:t># At risk</a:t>
            </a:r>
          </a:p>
          <a:p>
            <a:r>
              <a:rPr lang="en-GB" sz="800" dirty="0">
                <a:latin typeface="Consolas" panose="020B0609020204030204" pitchFamily="49" charset="0"/>
              </a:rPr>
              <a:t>        [150, 250, 2, 65],   </a:t>
            </a:r>
            <a:r>
              <a:rPr lang="en-GB" sz="800" dirty="0">
                <a:solidFill>
                  <a:schemeClr val="bg2">
                    <a:lumMod val="90000"/>
                  </a:schemeClr>
                </a:solidFill>
                <a:latin typeface="Consolas" panose="020B0609020204030204" pitchFamily="49" charset="0"/>
              </a:rPr>
              <a:t># OK</a:t>
            </a:r>
          </a:p>
          <a:p>
            <a:r>
              <a:rPr lang="en-GB" sz="800" dirty="0">
                <a:latin typeface="Consolas" panose="020B0609020204030204" pitchFamily="49" charset="0"/>
              </a:rPr>
              <a:t>        [250, 450, 5, 85],   </a:t>
            </a:r>
            <a:r>
              <a:rPr lang="en-GB" sz="800" dirty="0">
                <a:solidFill>
                  <a:schemeClr val="bg2">
                    <a:lumMod val="90000"/>
                  </a:schemeClr>
                </a:solidFill>
                <a:latin typeface="Consolas" panose="020B0609020204030204" pitchFamily="49" charset="0"/>
              </a:rPr>
              <a:t># At risk</a:t>
            </a:r>
          </a:p>
          <a:p>
            <a:r>
              <a:rPr lang="en-GB" sz="800" dirty="0">
                <a:latin typeface="Consolas" panose="020B0609020204030204" pitchFamily="49" charset="0"/>
              </a:rPr>
              <a:t>        [110, 190, 0, 55],   </a:t>
            </a:r>
            <a:r>
              <a:rPr lang="en-GB" sz="800" dirty="0">
                <a:solidFill>
                  <a:schemeClr val="bg2">
                    <a:lumMod val="90000"/>
                  </a:schemeClr>
                </a:solidFill>
                <a:latin typeface="Consolas" panose="020B0609020204030204" pitchFamily="49" charset="0"/>
              </a:rPr>
              <a:t># OK</a:t>
            </a:r>
          </a:p>
          <a:p>
            <a:r>
              <a:rPr lang="en-GB" sz="800" dirty="0">
                <a:latin typeface="Consolas" panose="020B0609020204030204" pitchFamily="49" charset="0"/>
              </a:rPr>
              <a:t>        [350, 550, 6, 92],   </a:t>
            </a:r>
            <a:r>
              <a:rPr lang="en-GB" sz="800" dirty="0">
                <a:solidFill>
                  <a:schemeClr val="bg2">
                    <a:lumMod val="90000"/>
                  </a:schemeClr>
                </a:solidFill>
                <a:latin typeface="Consolas" panose="020B0609020204030204" pitchFamily="49" charset="0"/>
              </a:rPr>
              <a:t># At risk</a:t>
            </a:r>
          </a:p>
          <a:p>
            <a:r>
              <a:rPr lang="en-GB" sz="800" dirty="0">
                <a:latin typeface="Consolas" panose="020B0609020204030204" pitchFamily="49" charset="0"/>
              </a:rPr>
              <a:t>        [130, 220, 1, 62],   </a:t>
            </a:r>
            <a:r>
              <a:rPr lang="en-GB" sz="800" dirty="0">
                <a:solidFill>
                  <a:schemeClr val="bg2">
                    <a:lumMod val="90000"/>
                  </a:schemeClr>
                </a:solidFill>
                <a:latin typeface="Consolas" panose="020B0609020204030204" pitchFamily="49" charset="0"/>
              </a:rPr>
              <a:t># OK</a:t>
            </a:r>
          </a:p>
          <a:p>
            <a:r>
              <a:rPr lang="en-GB" sz="800" dirty="0">
                <a:latin typeface="Consolas" panose="020B0609020204030204" pitchFamily="49" charset="0"/>
              </a:rPr>
              <a:t>        [280, 480, 4, 88]    </a:t>
            </a:r>
            <a:r>
              <a:rPr lang="en-GB" sz="800" dirty="0">
                <a:solidFill>
                  <a:schemeClr val="bg2">
                    <a:lumMod val="90000"/>
                  </a:schemeClr>
                </a:solidFill>
                <a:latin typeface="Consolas" panose="020B0609020204030204" pitchFamily="49" charset="0"/>
              </a:rPr>
              <a:t># At risk</a:t>
            </a:r>
          </a:p>
          <a:p>
            <a:r>
              <a:rPr lang="en-GB" sz="800" dirty="0">
                <a:latin typeface="Consolas" panose="020B0609020204030204" pitchFamily="49" charset="0"/>
              </a:rPr>
              <a:t>    ])</a:t>
            </a:r>
          </a:p>
          <a:p>
            <a:r>
              <a:rPr lang="en-GB" sz="800" dirty="0">
                <a:latin typeface="Consolas" panose="020B0609020204030204" pitchFamily="49" charset="0"/>
              </a:rPr>
              <a:t>    y = </a:t>
            </a:r>
            <a:r>
              <a:rPr lang="en-GB" sz="800" dirty="0" err="1">
                <a:latin typeface="Consolas" panose="020B0609020204030204" pitchFamily="49" charset="0"/>
              </a:rPr>
              <a:t>np.array</a:t>
            </a:r>
            <a:r>
              <a:rPr lang="en-GB" sz="800" dirty="0">
                <a:latin typeface="Consolas" panose="020B0609020204030204" pitchFamily="49" charset="0"/>
              </a:rPr>
              <a:t>([0, 1, 0, 1, 0, 1, 0, 1, 0, 1])</a:t>
            </a:r>
          </a:p>
          <a:p>
            <a:r>
              <a:rPr lang="en-GB" sz="800" dirty="0">
                <a:latin typeface="Consolas" panose="020B0609020204030204" pitchFamily="49" charset="0"/>
              </a:rPr>
              <a:t>    m = </a:t>
            </a:r>
            <a:r>
              <a:rPr lang="en-GB" sz="800" dirty="0" err="1">
                <a:latin typeface="Consolas" panose="020B0609020204030204" pitchFamily="49" charset="0"/>
              </a:rPr>
              <a:t>X.shape</a:t>
            </a:r>
            <a:r>
              <a:rPr lang="en-GB" sz="800" dirty="0">
                <a:latin typeface="Consolas" panose="020B0609020204030204" pitchFamily="49" charset="0"/>
              </a:rPr>
              <a:t>[0]</a:t>
            </a:r>
          </a:p>
          <a:p>
            <a:r>
              <a:rPr lang="en-GB" sz="800" dirty="0">
                <a:latin typeface="Consolas" panose="020B0609020204030204" pitchFamily="49" charset="0"/>
              </a:rPr>
              <a:t>    A0 = X.T  </a:t>
            </a:r>
            <a:r>
              <a:rPr lang="en-GB" sz="800" dirty="0">
                <a:solidFill>
                  <a:schemeClr val="bg2">
                    <a:lumMod val="90000"/>
                  </a:schemeClr>
                </a:solidFill>
                <a:latin typeface="Consolas" panose="020B0609020204030204" pitchFamily="49" charset="0"/>
              </a:rPr>
              <a:t># shape: (4, 10)</a:t>
            </a:r>
          </a:p>
          <a:p>
            <a:r>
              <a:rPr lang="en-GB" sz="800" dirty="0">
                <a:latin typeface="Consolas" panose="020B0609020204030204" pitchFamily="49" charset="0"/>
              </a:rPr>
              <a:t>    Y = </a:t>
            </a:r>
            <a:r>
              <a:rPr lang="en-GB" sz="800" dirty="0" err="1">
                <a:latin typeface="Consolas" panose="020B0609020204030204" pitchFamily="49" charset="0"/>
              </a:rPr>
              <a:t>y.reshape</a:t>
            </a:r>
            <a:r>
              <a:rPr lang="en-GB" sz="800" dirty="0">
                <a:latin typeface="Consolas" panose="020B0609020204030204" pitchFamily="49" charset="0"/>
              </a:rPr>
              <a:t>(n[L], m)  </a:t>
            </a:r>
            <a:r>
              <a:rPr lang="en-GB" sz="800" dirty="0">
                <a:solidFill>
                  <a:schemeClr val="bg2">
                    <a:lumMod val="90000"/>
                  </a:schemeClr>
                </a:solidFill>
                <a:latin typeface="Consolas" panose="020B0609020204030204" pitchFamily="49" charset="0"/>
              </a:rPr>
              <a:t># shape: (1, 10)</a:t>
            </a:r>
          </a:p>
          <a:p>
            <a:r>
              <a:rPr lang="en-GB" sz="800" dirty="0">
                <a:latin typeface="Consolas" panose="020B0609020204030204" pitchFamily="49" charset="0"/>
              </a:rPr>
              <a:t>    return A0, Y</a:t>
            </a:r>
          </a:p>
          <a:p>
            <a:endParaRPr lang="en-GB" sz="800" dirty="0">
              <a:latin typeface="Consolas" panose="020B0609020204030204" pitchFamily="49" charset="0"/>
            </a:endParaRPr>
          </a:p>
          <a:p>
            <a:r>
              <a:rPr lang="en-GB" sz="800" dirty="0">
                <a:solidFill>
                  <a:schemeClr val="bg2">
                    <a:lumMod val="90000"/>
                  </a:schemeClr>
                </a:solidFill>
                <a:latin typeface="Consolas" panose="020B0609020204030204" pitchFamily="49" charset="0"/>
              </a:rPr>
              <a:t># Step 4: Activation function (step)</a:t>
            </a:r>
          </a:p>
          <a:p>
            <a:r>
              <a:rPr lang="en-GB" sz="800" dirty="0">
                <a:latin typeface="Consolas" panose="020B0609020204030204" pitchFamily="49" charset="0"/>
              </a:rPr>
              <a:t>def step(</a:t>
            </a:r>
            <a:r>
              <a:rPr lang="en-GB" sz="800" dirty="0" err="1">
                <a:latin typeface="Consolas" panose="020B0609020204030204" pitchFamily="49" charset="0"/>
              </a:rPr>
              <a:t>arr</a:t>
            </a:r>
            <a:r>
              <a:rPr lang="en-GB" sz="800" dirty="0">
                <a:latin typeface="Consolas" panose="020B0609020204030204" pitchFamily="49" charset="0"/>
              </a:rPr>
              <a:t>):</a:t>
            </a:r>
          </a:p>
          <a:p>
            <a:r>
              <a:rPr lang="en-GB" sz="800" dirty="0">
                <a:latin typeface="Consolas" panose="020B0609020204030204" pitchFamily="49" charset="0"/>
              </a:rPr>
              <a:t>    return </a:t>
            </a:r>
            <a:r>
              <a:rPr lang="en-GB" sz="800" dirty="0" err="1">
                <a:latin typeface="Consolas" panose="020B0609020204030204" pitchFamily="49" charset="0"/>
              </a:rPr>
              <a:t>np.where</a:t>
            </a:r>
            <a:r>
              <a:rPr lang="en-GB" sz="800" dirty="0">
                <a:latin typeface="Consolas" panose="020B0609020204030204" pitchFamily="49" charset="0"/>
              </a:rPr>
              <a:t>(</a:t>
            </a:r>
            <a:r>
              <a:rPr lang="en-GB" sz="800" dirty="0" err="1">
                <a:latin typeface="Consolas" panose="020B0609020204030204" pitchFamily="49" charset="0"/>
              </a:rPr>
              <a:t>arr</a:t>
            </a:r>
            <a:r>
              <a:rPr lang="en-GB" sz="800" dirty="0">
                <a:latin typeface="Consolas" panose="020B0609020204030204" pitchFamily="49" charset="0"/>
              </a:rPr>
              <a:t> &gt; 0, 1, 0)</a:t>
            </a:r>
          </a:p>
          <a:p>
            <a:endParaRPr lang="en-GB" sz="800" dirty="0">
              <a:latin typeface="Consolas" panose="020B0609020204030204" pitchFamily="49" charset="0"/>
            </a:endParaRPr>
          </a:p>
          <a:p>
            <a:r>
              <a:rPr lang="en-GB" sz="800" dirty="0">
                <a:solidFill>
                  <a:schemeClr val="bg2">
                    <a:lumMod val="90000"/>
                  </a:schemeClr>
                </a:solidFill>
                <a:latin typeface="Consolas" panose="020B0609020204030204" pitchFamily="49" charset="0"/>
              </a:rPr>
              <a:t># Step 5: Feed forward function</a:t>
            </a:r>
          </a:p>
          <a:p>
            <a:r>
              <a:rPr lang="en-GB" sz="800" dirty="0">
                <a:latin typeface="Consolas" panose="020B0609020204030204" pitchFamily="49" charset="0"/>
              </a:rPr>
              <a:t>def </a:t>
            </a:r>
            <a:r>
              <a:rPr lang="en-GB" sz="800" dirty="0" err="1">
                <a:latin typeface="Consolas" panose="020B0609020204030204" pitchFamily="49" charset="0"/>
              </a:rPr>
              <a:t>feed_forward</a:t>
            </a:r>
            <a:r>
              <a:rPr lang="en-GB" sz="800" dirty="0">
                <a:latin typeface="Consolas" panose="020B0609020204030204" pitchFamily="49" charset="0"/>
              </a:rPr>
              <a:t>(A0):</a:t>
            </a:r>
          </a:p>
          <a:p>
            <a:r>
              <a:rPr lang="en-GB" sz="800" dirty="0">
                <a:latin typeface="Consolas" panose="020B0609020204030204" pitchFamily="49" charset="0"/>
              </a:rPr>
              <a:t>    Z = W @ A0 + b</a:t>
            </a:r>
          </a:p>
          <a:p>
            <a:r>
              <a:rPr lang="en-GB" sz="800" dirty="0">
                <a:latin typeface="Consolas" panose="020B0609020204030204" pitchFamily="49" charset="0"/>
              </a:rPr>
              <a:t>    A = step(Z)</a:t>
            </a:r>
          </a:p>
          <a:p>
            <a:r>
              <a:rPr lang="en-GB" sz="800" dirty="0">
                <a:latin typeface="Consolas" panose="020B0609020204030204" pitchFamily="49" charset="0"/>
              </a:rPr>
              <a:t>    return A</a:t>
            </a:r>
          </a:p>
        </p:txBody>
      </p:sp>
      <p:sp>
        <p:nvSpPr>
          <p:cNvPr id="8" name="TextBox 7">
            <a:extLst>
              <a:ext uri="{FF2B5EF4-FFF2-40B4-BE49-F238E27FC236}">
                <a16:creationId xmlns:a16="http://schemas.microsoft.com/office/drawing/2014/main" id="{0CE5D8DD-8385-E121-490F-9D9CB46B1136}"/>
              </a:ext>
            </a:extLst>
          </p:cNvPr>
          <p:cNvSpPr txBox="1"/>
          <p:nvPr/>
        </p:nvSpPr>
        <p:spPr>
          <a:xfrm>
            <a:off x="4214949" y="678323"/>
            <a:ext cx="6096000" cy="4401205"/>
          </a:xfrm>
          <a:prstGeom prst="rect">
            <a:avLst/>
          </a:prstGeom>
          <a:noFill/>
        </p:spPr>
        <p:txBody>
          <a:bodyPr wrap="square">
            <a:spAutoFit/>
          </a:bodyPr>
          <a:lstStyle/>
          <a:p>
            <a:r>
              <a:rPr lang="en-GB" sz="800" dirty="0">
                <a:solidFill>
                  <a:schemeClr val="bg2">
                    <a:lumMod val="90000"/>
                  </a:schemeClr>
                </a:solidFill>
                <a:latin typeface="Consolas" panose="020B0609020204030204" pitchFamily="49" charset="0"/>
              </a:rPr>
              <a:t># Step 6: Training loop using Rosenblatt’s rule</a:t>
            </a:r>
          </a:p>
          <a:p>
            <a:r>
              <a:rPr lang="en-GB" sz="800" dirty="0">
                <a:latin typeface="Consolas" panose="020B0609020204030204" pitchFamily="49" charset="0"/>
              </a:rPr>
              <a:t>def train(A0, Y, epochs=20, </a:t>
            </a:r>
            <a:r>
              <a:rPr lang="en-GB" sz="800" dirty="0" err="1">
                <a:latin typeface="Consolas" panose="020B0609020204030204" pitchFamily="49" charset="0"/>
              </a:rPr>
              <a:t>learning_rate</a:t>
            </a:r>
            <a:r>
              <a:rPr lang="en-GB" sz="800" dirty="0">
                <a:latin typeface="Consolas" panose="020B0609020204030204" pitchFamily="49" charset="0"/>
              </a:rPr>
              <a:t>=0.01):</a:t>
            </a:r>
          </a:p>
          <a:p>
            <a:r>
              <a:rPr lang="en-GB" sz="800" dirty="0">
                <a:latin typeface="Consolas" panose="020B0609020204030204" pitchFamily="49" charset="0"/>
              </a:rPr>
              <a:t>    global W, b  </a:t>
            </a:r>
            <a:r>
              <a:rPr lang="en-GB" sz="800" dirty="0">
                <a:solidFill>
                  <a:schemeClr val="bg2">
                    <a:lumMod val="90000"/>
                  </a:schemeClr>
                </a:solidFill>
                <a:latin typeface="Consolas" panose="020B0609020204030204" pitchFamily="49" charset="0"/>
              </a:rPr>
              <a:t># Allow updates to the global weights and bias</a:t>
            </a:r>
          </a:p>
          <a:p>
            <a:r>
              <a:rPr lang="en-GB" sz="800" dirty="0">
                <a:latin typeface="Consolas" panose="020B0609020204030204" pitchFamily="49" charset="0"/>
              </a:rPr>
              <a:t>    m = A0.shape[1]  </a:t>
            </a:r>
            <a:r>
              <a:rPr lang="en-GB" sz="800" dirty="0">
                <a:solidFill>
                  <a:schemeClr val="bg2">
                    <a:lumMod val="90000"/>
                  </a:schemeClr>
                </a:solidFill>
                <a:latin typeface="Consolas" panose="020B0609020204030204" pitchFamily="49" charset="0"/>
              </a:rPr>
              <a:t># Number of training examples</a:t>
            </a:r>
          </a:p>
          <a:p>
            <a:endParaRPr lang="en-GB" sz="800" dirty="0">
              <a:latin typeface="Consolas" panose="020B0609020204030204" pitchFamily="49" charset="0"/>
            </a:endParaRPr>
          </a:p>
          <a:p>
            <a:r>
              <a:rPr lang="en-GB" sz="800" dirty="0">
                <a:latin typeface="Consolas" panose="020B0609020204030204" pitchFamily="49" charset="0"/>
              </a:rPr>
              <a:t>    for epoch in range(epochs):</a:t>
            </a:r>
          </a:p>
          <a:p>
            <a:r>
              <a:rPr lang="en-GB" sz="800" dirty="0">
                <a:latin typeface="Consolas" panose="020B0609020204030204" pitchFamily="49" charset="0"/>
              </a:rPr>
              <a:t>        for </a:t>
            </a:r>
            <a:r>
              <a:rPr lang="en-GB" sz="800" dirty="0" err="1">
                <a:latin typeface="Consolas" panose="020B0609020204030204" pitchFamily="49" charset="0"/>
              </a:rPr>
              <a:t>i</a:t>
            </a:r>
            <a:r>
              <a:rPr lang="en-GB" sz="800" dirty="0">
                <a:latin typeface="Consolas" panose="020B0609020204030204" pitchFamily="49" charset="0"/>
              </a:rPr>
              <a:t> in range(m):</a:t>
            </a:r>
          </a:p>
          <a:p>
            <a:r>
              <a:rPr lang="en-GB" sz="800" dirty="0">
                <a:latin typeface="Consolas" panose="020B0609020204030204" pitchFamily="49" charset="0"/>
              </a:rPr>
              <a:t>            </a:t>
            </a:r>
            <a:r>
              <a:rPr lang="en-GB" sz="800" dirty="0">
                <a:solidFill>
                  <a:schemeClr val="bg2">
                    <a:lumMod val="90000"/>
                  </a:schemeClr>
                </a:solidFill>
                <a:latin typeface="Consolas" panose="020B0609020204030204" pitchFamily="49" charset="0"/>
              </a:rPr>
              <a:t># Extract the </a:t>
            </a:r>
            <a:r>
              <a:rPr lang="en-GB" sz="800" dirty="0" err="1">
                <a:solidFill>
                  <a:schemeClr val="bg2">
                    <a:lumMod val="90000"/>
                  </a:schemeClr>
                </a:solidFill>
                <a:latin typeface="Consolas" panose="020B0609020204030204" pitchFamily="49" charset="0"/>
              </a:rPr>
              <a:t>i-th</a:t>
            </a:r>
            <a:r>
              <a:rPr lang="en-GB" sz="800" dirty="0">
                <a:solidFill>
                  <a:schemeClr val="bg2">
                    <a:lumMod val="90000"/>
                  </a:schemeClr>
                </a:solidFill>
                <a:latin typeface="Consolas" panose="020B0609020204030204" pitchFamily="49" charset="0"/>
              </a:rPr>
              <a:t> training example and label</a:t>
            </a:r>
          </a:p>
          <a:p>
            <a:r>
              <a:rPr lang="en-GB" sz="800" dirty="0">
                <a:latin typeface="Consolas" panose="020B0609020204030204" pitchFamily="49" charset="0"/>
              </a:rPr>
              <a:t>            </a:t>
            </a:r>
            <a:r>
              <a:rPr lang="en-GB" sz="800" dirty="0" err="1">
                <a:latin typeface="Consolas" panose="020B0609020204030204" pitchFamily="49" charset="0"/>
              </a:rPr>
              <a:t>x_i</a:t>
            </a:r>
            <a:r>
              <a:rPr lang="en-GB" sz="800" dirty="0">
                <a:latin typeface="Consolas" panose="020B0609020204030204" pitchFamily="49" charset="0"/>
              </a:rPr>
              <a:t> = A0[:, </a:t>
            </a:r>
            <a:r>
              <a:rPr lang="en-GB" sz="800" dirty="0" err="1">
                <a:latin typeface="Consolas" panose="020B0609020204030204" pitchFamily="49" charset="0"/>
              </a:rPr>
              <a:t>i</a:t>
            </a:r>
            <a:r>
              <a:rPr lang="en-GB" sz="800" dirty="0">
                <a:latin typeface="Consolas" panose="020B0609020204030204" pitchFamily="49" charset="0"/>
              </a:rPr>
              <a:t>].reshape(n[0], 1)   </a:t>
            </a:r>
            <a:r>
              <a:rPr lang="en-GB" sz="800" dirty="0">
                <a:solidFill>
                  <a:schemeClr val="bg2">
                    <a:lumMod val="90000"/>
                  </a:schemeClr>
                </a:solidFill>
                <a:latin typeface="Consolas" panose="020B0609020204030204" pitchFamily="49" charset="0"/>
              </a:rPr>
              <a:t># Shape: (4, 1) — column vector for single input</a:t>
            </a:r>
          </a:p>
          <a:p>
            <a:r>
              <a:rPr lang="en-GB" sz="800" dirty="0">
                <a:latin typeface="Consolas" panose="020B0609020204030204" pitchFamily="49" charset="0"/>
              </a:rPr>
              <a:t>            </a:t>
            </a:r>
            <a:r>
              <a:rPr lang="en-GB" sz="800" dirty="0" err="1">
                <a:latin typeface="Consolas" panose="020B0609020204030204" pitchFamily="49" charset="0"/>
              </a:rPr>
              <a:t>y_i</a:t>
            </a:r>
            <a:r>
              <a:rPr lang="en-GB" sz="800" dirty="0">
                <a:latin typeface="Consolas" panose="020B0609020204030204" pitchFamily="49" charset="0"/>
              </a:rPr>
              <a:t> = Y[0, </a:t>
            </a:r>
            <a:r>
              <a:rPr lang="en-GB" sz="800" dirty="0" err="1">
                <a:latin typeface="Consolas" panose="020B0609020204030204" pitchFamily="49" charset="0"/>
              </a:rPr>
              <a:t>i</a:t>
            </a:r>
            <a:r>
              <a:rPr lang="en-GB" sz="800" dirty="0">
                <a:latin typeface="Consolas" panose="020B0609020204030204" pitchFamily="49" charset="0"/>
              </a:rPr>
              <a:t>]                     </a:t>
            </a:r>
            <a:r>
              <a:rPr lang="en-GB" sz="800" dirty="0">
                <a:solidFill>
                  <a:schemeClr val="bg2">
                    <a:lumMod val="90000"/>
                  </a:schemeClr>
                </a:solidFill>
                <a:latin typeface="Consolas" panose="020B0609020204030204" pitchFamily="49" charset="0"/>
              </a:rPr>
              <a:t># Shape: scalar — expected output (0 or 1)</a:t>
            </a:r>
          </a:p>
          <a:p>
            <a:endParaRPr lang="en-GB" sz="800" dirty="0">
              <a:latin typeface="Consolas" panose="020B0609020204030204" pitchFamily="49" charset="0"/>
            </a:endParaRPr>
          </a:p>
          <a:p>
            <a:r>
              <a:rPr lang="en-GB" sz="800" dirty="0">
                <a:latin typeface="Consolas" panose="020B0609020204030204" pitchFamily="49" charset="0"/>
              </a:rPr>
              <a:t>            </a:t>
            </a:r>
            <a:r>
              <a:rPr lang="en-GB" sz="800" dirty="0">
                <a:solidFill>
                  <a:schemeClr val="bg2">
                    <a:lumMod val="90000"/>
                  </a:schemeClr>
                </a:solidFill>
                <a:latin typeface="Consolas" panose="020B0609020204030204" pitchFamily="49" charset="0"/>
              </a:rPr>
              <a:t># Forward pass for a single example</a:t>
            </a:r>
          </a:p>
          <a:p>
            <a:r>
              <a:rPr lang="en-GB" sz="800" dirty="0">
                <a:latin typeface="Consolas" panose="020B0609020204030204" pitchFamily="49" charset="0"/>
              </a:rPr>
              <a:t>            </a:t>
            </a:r>
            <a:r>
              <a:rPr lang="en-GB" sz="800" dirty="0" err="1">
                <a:latin typeface="Consolas" panose="020B0609020204030204" pitchFamily="49" charset="0"/>
              </a:rPr>
              <a:t>z_i</a:t>
            </a:r>
            <a:r>
              <a:rPr lang="en-GB" sz="800" dirty="0">
                <a:latin typeface="Consolas" panose="020B0609020204030204" pitchFamily="49" charset="0"/>
              </a:rPr>
              <a:t> = W @ </a:t>
            </a:r>
            <a:r>
              <a:rPr lang="en-GB" sz="800" dirty="0" err="1">
                <a:latin typeface="Consolas" panose="020B0609020204030204" pitchFamily="49" charset="0"/>
              </a:rPr>
              <a:t>x_i</a:t>
            </a:r>
            <a:r>
              <a:rPr lang="en-GB" sz="800" dirty="0">
                <a:latin typeface="Consolas" panose="020B0609020204030204" pitchFamily="49" charset="0"/>
              </a:rPr>
              <a:t> + b                 </a:t>
            </a:r>
            <a:r>
              <a:rPr lang="en-GB" sz="800" dirty="0">
                <a:solidFill>
                  <a:schemeClr val="bg2">
                    <a:lumMod val="90000"/>
                  </a:schemeClr>
                </a:solidFill>
                <a:latin typeface="Consolas" panose="020B0609020204030204" pitchFamily="49" charset="0"/>
              </a:rPr>
              <a:t># Weighted sum (dot product + bias), shape: (1, 1)</a:t>
            </a:r>
          </a:p>
          <a:p>
            <a:r>
              <a:rPr lang="en-GB" sz="800" dirty="0">
                <a:latin typeface="Consolas" panose="020B0609020204030204" pitchFamily="49" charset="0"/>
              </a:rPr>
              <a:t>            </a:t>
            </a:r>
            <a:r>
              <a:rPr lang="en-GB" sz="800" dirty="0" err="1">
                <a:latin typeface="Consolas" panose="020B0609020204030204" pitchFamily="49" charset="0"/>
              </a:rPr>
              <a:t>a_i</a:t>
            </a:r>
            <a:r>
              <a:rPr lang="en-GB" sz="800" dirty="0">
                <a:latin typeface="Consolas" panose="020B0609020204030204" pitchFamily="49" charset="0"/>
              </a:rPr>
              <a:t> = step(</a:t>
            </a:r>
            <a:r>
              <a:rPr lang="en-GB" sz="800" dirty="0" err="1">
                <a:latin typeface="Consolas" panose="020B0609020204030204" pitchFamily="49" charset="0"/>
              </a:rPr>
              <a:t>z_i</a:t>
            </a:r>
            <a:r>
              <a:rPr lang="en-GB" sz="800" dirty="0">
                <a:latin typeface="Consolas" panose="020B0609020204030204" pitchFamily="49" charset="0"/>
              </a:rPr>
              <a:t>)                   </a:t>
            </a:r>
            <a:r>
              <a:rPr lang="en-GB" sz="800" dirty="0">
                <a:solidFill>
                  <a:schemeClr val="bg2">
                    <a:lumMod val="90000"/>
                  </a:schemeClr>
                </a:solidFill>
                <a:latin typeface="Consolas" panose="020B0609020204030204" pitchFamily="49" charset="0"/>
              </a:rPr>
              <a:t># Apply step activation → prediction (0 or 1), shape: (1, 1)</a:t>
            </a:r>
          </a:p>
          <a:p>
            <a:endParaRPr lang="en-GB" sz="800" dirty="0">
              <a:latin typeface="Consolas" panose="020B0609020204030204" pitchFamily="49" charset="0"/>
            </a:endParaRPr>
          </a:p>
          <a:p>
            <a:r>
              <a:rPr lang="en-GB" sz="800" dirty="0">
                <a:latin typeface="Consolas" panose="020B0609020204030204" pitchFamily="49" charset="0"/>
              </a:rPr>
              <a:t>            </a:t>
            </a:r>
            <a:r>
              <a:rPr lang="en-GB" sz="800" dirty="0">
                <a:solidFill>
                  <a:schemeClr val="bg2">
                    <a:lumMod val="90000"/>
                  </a:schemeClr>
                </a:solidFill>
                <a:latin typeface="Consolas" panose="020B0609020204030204" pitchFamily="49" charset="0"/>
              </a:rPr>
              <a:t># Calculate error between predicted and actual value</a:t>
            </a:r>
          </a:p>
          <a:p>
            <a:r>
              <a:rPr lang="en-GB" sz="800" dirty="0">
                <a:latin typeface="Consolas" panose="020B0609020204030204" pitchFamily="49" charset="0"/>
              </a:rPr>
              <a:t>            error = </a:t>
            </a:r>
            <a:r>
              <a:rPr lang="en-GB" sz="800" dirty="0" err="1">
                <a:latin typeface="Consolas" panose="020B0609020204030204" pitchFamily="49" charset="0"/>
              </a:rPr>
              <a:t>y_i</a:t>
            </a:r>
            <a:r>
              <a:rPr lang="en-GB" sz="800" dirty="0">
                <a:latin typeface="Consolas" panose="020B0609020204030204" pitchFamily="49" charset="0"/>
              </a:rPr>
              <a:t> - </a:t>
            </a:r>
            <a:r>
              <a:rPr lang="en-GB" sz="800" dirty="0" err="1">
                <a:latin typeface="Consolas" panose="020B0609020204030204" pitchFamily="49" charset="0"/>
              </a:rPr>
              <a:t>a_i</a:t>
            </a:r>
            <a:r>
              <a:rPr lang="en-GB" sz="800" dirty="0">
                <a:latin typeface="Consolas" panose="020B0609020204030204" pitchFamily="49" charset="0"/>
              </a:rPr>
              <a:t>                 </a:t>
            </a:r>
            <a:r>
              <a:rPr lang="en-GB" sz="800" dirty="0">
                <a:solidFill>
                  <a:schemeClr val="bg2">
                    <a:lumMod val="90000"/>
                  </a:schemeClr>
                </a:solidFill>
                <a:latin typeface="Consolas" panose="020B0609020204030204" pitchFamily="49" charset="0"/>
              </a:rPr>
              <a:t># If prediction is wrong, error will be ±1</a:t>
            </a:r>
          </a:p>
          <a:p>
            <a:endParaRPr lang="en-GB" sz="800" dirty="0">
              <a:latin typeface="Consolas" panose="020B0609020204030204" pitchFamily="49" charset="0"/>
            </a:endParaRPr>
          </a:p>
          <a:p>
            <a:r>
              <a:rPr lang="en-GB" sz="800" dirty="0">
                <a:latin typeface="Consolas" panose="020B0609020204030204" pitchFamily="49" charset="0"/>
              </a:rPr>
              <a:t>            </a:t>
            </a:r>
            <a:r>
              <a:rPr lang="en-GB" sz="800" dirty="0">
                <a:solidFill>
                  <a:schemeClr val="bg2">
                    <a:lumMod val="90000"/>
                  </a:schemeClr>
                </a:solidFill>
                <a:latin typeface="Consolas" panose="020B0609020204030204" pitchFamily="49" charset="0"/>
              </a:rPr>
              <a:t># Update weights and bias according to the perceptron learning rule:</a:t>
            </a:r>
          </a:p>
          <a:p>
            <a:r>
              <a:rPr lang="en-GB" sz="800" dirty="0">
                <a:solidFill>
                  <a:schemeClr val="bg2">
                    <a:lumMod val="90000"/>
                  </a:schemeClr>
                </a:solidFill>
                <a:latin typeface="Consolas" panose="020B0609020204030204" pitchFamily="49" charset="0"/>
              </a:rPr>
              <a:t>            # w = w + </a:t>
            </a:r>
            <a:r>
              <a:rPr lang="en-GB" sz="800" dirty="0" err="1">
                <a:solidFill>
                  <a:schemeClr val="bg2">
                    <a:lumMod val="90000"/>
                  </a:schemeClr>
                </a:solidFill>
                <a:latin typeface="Consolas" panose="020B0609020204030204" pitchFamily="49" charset="0"/>
              </a:rPr>
              <a:t>learning_rate</a:t>
            </a:r>
            <a:r>
              <a:rPr lang="en-GB" sz="800" dirty="0">
                <a:solidFill>
                  <a:schemeClr val="bg2">
                    <a:lumMod val="90000"/>
                  </a:schemeClr>
                </a:solidFill>
                <a:latin typeface="Consolas" panose="020B0609020204030204" pitchFamily="49" charset="0"/>
              </a:rPr>
              <a:t> * error * input</a:t>
            </a:r>
          </a:p>
          <a:p>
            <a:r>
              <a:rPr lang="en-GB" sz="800" dirty="0">
                <a:solidFill>
                  <a:schemeClr val="bg2">
                    <a:lumMod val="90000"/>
                  </a:schemeClr>
                </a:solidFill>
                <a:latin typeface="Consolas" panose="020B0609020204030204" pitchFamily="49" charset="0"/>
              </a:rPr>
              <a:t>            # b = b + </a:t>
            </a:r>
            <a:r>
              <a:rPr lang="en-GB" sz="800" dirty="0" err="1">
                <a:solidFill>
                  <a:schemeClr val="bg2">
                    <a:lumMod val="90000"/>
                  </a:schemeClr>
                </a:solidFill>
                <a:latin typeface="Consolas" panose="020B0609020204030204" pitchFamily="49" charset="0"/>
              </a:rPr>
              <a:t>learning_rate</a:t>
            </a:r>
            <a:r>
              <a:rPr lang="en-GB" sz="800" dirty="0">
                <a:solidFill>
                  <a:schemeClr val="bg2">
                    <a:lumMod val="90000"/>
                  </a:schemeClr>
                </a:solidFill>
                <a:latin typeface="Consolas" panose="020B0609020204030204" pitchFamily="49" charset="0"/>
              </a:rPr>
              <a:t> * error</a:t>
            </a:r>
          </a:p>
          <a:p>
            <a:r>
              <a:rPr lang="en-GB" sz="800" dirty="0">
                <a:latin typeface="Consolas" panose="020B0609020204030204" pitchFamily="49" charset="0"/>
              </a:rPr>
              <a:t>            W += </a:t>
            </a:r>
            <a:r>
              <a:rPr lang="en-GB" sz="800" dirty="0" err="1">
                <a:latin typeface="Consolas" panose="020B0609020204030204" pitchFamily="49" charset="0"/>
              </a:rPr>
              <a:t>learning_rate</a:t>
            </a:r>
            <a:r>
              <a:rPr lang="en-GB" sz="800" dirty="0">
                <a:latin typeface="Consolas" panose="020B0609020204030204" pitchFamily="49" charset="0"/>
              </a:rPr>
              <a:t> * error * </a:t>
            </a:r>
            <a:r>
              <a:rPr lang="en-GB" sz="800" dirty="0" err="1">
                <a:latin typeface="Consolas" panose="020B0609020204030204" pitchFamily="49" charset="0"/>
              </a:rPr>
              <a:t>x_i.T</a:t>
            </a:r>
            <a:r>
              <a:rPr lang="en-GB" sz="800" dirty="0">
                <a:latin typeface="Consolas" panose="020B0609020204030204" pitchFamily="49" charset="0"/>
              </a:rPr>
              <a:t>  </a:t>
            </a:r>
            <a:r>
              <a:rPr lang="en-GB" sz="800" dirty="0">
                <a:solidFill>
                  <a:schemeClr val="bg2">
                    <a:lumMod val="90000"/>
                  </a:schemeClr>
                </a:solidFill>
                <a:latin typeface="Consolas" panose="020B0609020204030204" pitchFamily="49" charset="0"/>
              </a:rPr>
              <a:t># </a:t>
            </a:r>
            <a:r>
              <a:rPr lang="en-GB" sz="800" dirty="0" err="1">
                <a:solidFill>
                  <a:schemeClr val="bg2">
                    <a:lumMod val="90000"/>
                  </a:schemeClr>
                </a:solidFill>
                <a:latin typeface="Consolas" panose="020B0609020204030204" pitchFamily="49" charset="0"/>
              </a:rPr>
              <a:t>x_i.T</a:t>
            </a:r>
            <a:r>
              <a:rPr lang="en-GB" sz="800" dirty="0">
                <a:solidFill>
                  <a:schemeClr val="bg2">
                    <a:lumMod val="90000"/>
                  </a:schemeClr>
                </a:solidFill>
                <a:latin typeface="Consolas" panose="020B0609020204030204" pitchFamily="49" charset="0"/>
              </a:rPr>
              <a:t> shape: (1, 4), so W shape stays (1, 4)</a:t>
            </a:r>
          </a:p>
          <a:p>
            <a:r>
              <a:rPr lang="en-GB" sz="800" dirty="0">
                <a:latin typeface="Consolas" panose="020B0609020204030204" pitchFamily="49" charset="0"/>
              </a:rPr>
              <a:t>            b += </a:t>
            </a:r>
            <a:r>
              <a:rPr lang="en-GB" sz="800" dirty="0" err="1">
                <a:latin typeface="Consolas" panose="020B0609020204030204" pitchFamily="49" charset="0"/>
              </a:rPr>
              <a:t>learning_rate</a:t>
            </a:r>
            <a:r>
              <a:rPr lang="en-GB" sz="800" dirty="0">
                <a:latin typeface="Consolas" panose="020B0609020204030204" pitchFamily="49" charset="0"/>
              </a:rPr>
              <a:t> * error          </a:t>
            </a:r>
            <a:r>
              <a:rPr lang="en-GB" sz="800" dirty="0">
                <a:solidFill>
                  <a:schemeClr val="bg2">
                    <a:lumMod val="90000"/>
                  </a:schemeClr>
                </a:solidFill>
                <a:latin typeface="Consolas" panose="020B0609020204030204" pitchFamily="49" charset="0"/>
              </a:rPr>
              <a:t># Adjust bias (broadcast to shape (1, 1))</a:t>
            </a:r>
          </a:p>
          <a:p>
            <a:endParaRPr lang="en-GB" sz="800" dirty="0">
              <a:latin typeface="Consolas" panose="020B0609020204030204" pitchFamily="49" charset="0"/>
            </a:endParaRPr>
          </a:p>
          <a:p>
            <a:r>
              <a:rPr lang="en-GB" sz="800" dirty="0">
                <a:latin typeface="Consolas" panose="020B0609020204030204" pitchFamily="49" charset="0"/>
              </a:rPr>
              <a:t>        print(</a:t>
            </a:r>
            <a:r>
              <a:rPr lang="en-GB" sz="800" dirty="0" err="1">
                <a:latin typeface="Consolas" panose="020B0609020204030204" pitchFamily="49" charset="0"/>
              </a:rPr>
              <a:t>f"Epoch</a:t>
            </a:r>
            <a:r>
              <a:rPr lang="en-GB" sz="800" dirty="0">
                <a:latin typeface="Consolas" panose="020B0609020204030204" pitchFamily="49" charset="0"/>
              </a:rPr>
              <a:t> {epoch+1} complete")  </a:t>
            </a:r>
            <a:r>
              <a:rPr lang="en-GB" sz="800" dirty="0">
                <a:solidFill>
                  <a:schemeClr val="bg2">
                    <a:lumMod val="90000"/>
                  </a:schemeClr>
                </a:solidFill>
                <a:latin typeface="Consolas" panose="020B0609020204030204" pitchFamily="49" charset="0"/>
              </a:rPr>
              <a:t># Notify when each epoch is done</a:t>
            </a:r>
          </a:p>
          <a:p>
            <a:endParaRPr lang="en-GB" sz="800" dirty="0">
              <a:latin typeface="Consolas" panose="020B0609020204030204" pitchFamily="49" charset="0"/>
            </a:endParaRPr>
          </a:p>
          <a:p>
            <a:r>
              <a:rPr lang="en-GB" sz="800" dirty="0">
                <a:solidFill>
                  <a:schemeClr val="bg2">
                    <a:lumMod val="90000"/>
                  </a:schemeClr>
                </a:solidFill>
                <a:latin typeface="Consolas" panose="020B0609020204030204" pitchFamily="49" charset="0"/>
              </a:rPr>
              <a:t># Call functions</a:t>
            </a:r>
          </a:p>
          <a:p>
            <a:r>
              <a:rPr lang="en-GB" sz="800" dirty="0">
                <a:latin typeface="Consolas" panose="020B0609020204030204" pitchFamily="49" charset="0"/>
              </a:rPr>
              <a:t>A0, Y = </a:t>
            </a:r>
            <a:r>
              <a:rPr lang="en-GB" sz="800" dirty="0" err="1">
                <a:latin typeface="Consolas" panose="020B0609020204030204" pitchFamily="49" charset="0"/>
              </a:rPr>
              <a:t>prepare_data</a:t>
            </a:r>
            <a:r>
              <a:rPr lang="en-GB" sz="800" dirty="0">
                <a:latin typeface="Consolas" panose="020B0609020204030204" pitchFamily="49" charset="0"/>
              </a:rPr>
              <a:t>()</a:t>
            </a:r>
          </a:p>
          <a:p>
            <a:r>
              <a:rPr lang="en-GB" sz="800" dirty="0">
                <a:latin typeface="Consolas" panose="020B0609020204030204" pitchFamily="49" charset="0"/>
              </a:rPr>
              <a:t>train(A0, Y, epochs=20, </a:t>
            </a:r>
            <a:r>
              <a:rPr lang="en-GB" sz="800" dirty="0" err="1">
                <a:latin typeface="Consolas" panose="020B0609020204030204" pitchFamily="49" charset="0"/>
              </a:rPr>
              <a:t>learning_rate</a:t>
            </a:r>
            <a:r>
              <a:rPr lang="en-GB" sz="800" dirty="0">
                <a:latin typeface="Consolas" panose="020B0609020204030204" pitchFamily="49" charset="0"/>
              </a:rPr>
              <a:t>=0.01)</a:t>
            </a:r>
          </a:p>
          <a:p>
            <a:r>
              <a:rPr lang="en-GB" sz="800" dirty="0" err="1">
                <a:latin typeface="Consolas" panose="020B0609020204030204" pitchFamily="49" charset="0"/>
              </a:rPr>
              <a:t>y_hat</a:t>
            </a:r>
            <a:r>
              <a:rPr lang="en-GB" sz="800" dirty="0">
                <a:latin typeface="Consolas" panose="020B0609020204030204" pitchFamily="49" charset="0"/>
              </a:rPr>
              <a:t> = </a:t>
            </a:r>
            <a:r>
              <a:rPr lang="en-GB" sz="800" dirty="0" err="1">
                <a:latin typeface="Consolas" panose="020B0609020204030204" pitchFamily="49" charset="0"/>
              </a:rPr>
              <a:t>feed_forward</a:t>
            </a:r>
            <a:r>
              <a:rPr lang="en-GB" sz="800" dirty="0">
                <a:latin typeface="Consolas" panose="020B0609020204030204" pitchFamily="49" charset="0"/>
              </a:rPr>
              <a:t>(A0)</a:t>
            </a:r>
          </a:p>
          <a:p>
            <a:endParaRPr lang="en-GB" sz="800" dirty="0">
              <a:latin typeface="Consolas" panose="020B0609020204030204" pitchFamily="49" charset="0"/>
            </a:endParaRPr>
          </a:p>
          <a:p>
            <a:r>
              <a:rPr lang="en-GB" sz="800" dirty="0">
                <a:latin typeface="Consolas" panose="020B0609020204030204" pitchFamily="49" charset="0"/>
              </a:rPr>
              <a:t>print("Predictions (</a:t>
            </a:r>
            <a:r>
              <a:rPr lang="en-GB" sz="800" dirty="0" err="1">
                <a:latin typeface="Consolas" panose="020B0609020204030204" pitchFamily="49" charset="0"/>
              </a:rPr>
              <a:t>y_hat</a:t>
            </a:r>
            <a:r>
              <a:rPr lang="en-GB" sz="800" dirty="0">
                <a:latin typeface="Consolas" panose="020B0609020204030204" pitchFamily="49" charset="0"/>
              </a:rPr>
              <a:t>):")</a:t>
            </a:r>
          </a:p>
          <a:p>
            <a:r>
              <a:rPr lang="en-GB" sz="800" dirty="0">
                <a:latin typeface="Consolas" panose="020B0609020204030204" pitchFamily="49" charset="0"/>
              </a:rPr>
              <a:t>print(</a:t>
            </a:r>
            <a:r>
              <a:rPr lang="en-GB" sz="800" dirty="0" err="1">
                <a:latin typeface="Consolas" panose="020B0609020204030204" pitchFamily="49" charset="0"/>
              </a:rPr>
              <a:t>y_hat</a:t>
            </a:r>
            <a:r>
              <a:rPr lang="en-GB" sz="800" dirty="0">
                <a:latin typeface="Consolas" panose="020B0609020204030204" pitchFamily="49" charset="0"/>
              </a:rPr>
              <a:t>)</a:t>
            </a:r>
          </a:p>
          <a:p>
            <a:r>
              <a:rPr lang="en-GB" sz="800" dirty="0">
                <a:latin typeface="Consolas" panose="020B0609020204030204" pitchFamily="49" charset="0"/>
              </a:rPr>
              <a:t>print("Actual (Y):")</a:t>
            </a:r>
          </a:p>
          <a:p>
            <a:r>
              <a:rPr lang="en-GB" sz="800" dirty="0">
                <a:latin typeface="Consolas" panose="020B0609020204030204" pitchFamily="49" charset="0"/>
              </a:rPr>
              <a:t>print(Y)</a:t>
            </a:r>
            <a:endParaRPr lang="en-GB" dirty="0"/>
          </a:p>
        </p:txBody>
      </p:sp>
      <p:sp>
        <p:nvSpPr>
          <p:cNvPr id="9" name="TextBox 8">
            <a:extLst>
              <a:ext uri="{FF2B5EF4-FFF2-40B4-BE49-F238E27FC236}">
                <a16:creationId xmlns:a16="http://schemas.microsoft.com/office/drawing/2014/main" id="{CDA83E85-392F-7AB9-952B-8B3A5DC1E869}"/>
              </a:ext>
            </a:extLst>
          </p:cNvPr>
          <p:cNvSpPr txBox="1"/>
          <p:nvPr/>
        </p:nvSpPr>
        <p:spPr>
          <a:xfrm>
            <a:off x="574766" y="232071"/>
            <a:ext cx="10398034" cy="369332"/>
          </a:xfrm>
          <a:prstGeom prst="rect">
            <a:avLst/>
          </a:prstGeom>
          <a:noFill/>
        </p:spPr>
        <p:txBody>
          <a:bodyPr wrap="square" rtlCol="0">
            <a:spAutoFit/>
          </a:bodyPr>
          <a:lstStyle/>
          <a:p>
            <a:pPr algn="ctr"/>
            <a:r>
              <a:rPr lang="en-GB" b="1" dirty="0">
                <a:latin typeface="Calibri" panose="020F0502020204030204" pitchFamily="34" charset="0"/>
                <a:cs typeface="Calibri" panose="020F0502020204030204" pitchFamily="34" charset="0"/>
              </a:rPr>
              <a:t>Bring it all Together to Create Our Perceptron</a:t>
            </a:r>
          </a:p>
        </p:txBody>
      </p:sp>
      <p:sp>
        <p:nvSpPr>
          <p:cNvPr id="10" name="TextBox 9">
            <a:extLst>
              <a:ext uri="{FF2B5EF4-FFF2-40B4-BE49-F238E27FC236}">
                <a16:creationId xmlns:a16="http://schemas.microsoft.com/office/drawing/2014/main" id="{D51E883E-AEBF-B7F7-A4BC-B64FC54D319B}"/>
              </a:ext>
            </a:extLst>
          </p:cNvPr>
          <p:cNvSpPr txBox="1"/>
          <p:nvPr/>
        </p:nvSpPr>
        <p:spPr>
          <a:xfrm>
            <a:off x="6897188" y="5079528"/>
            <a:ext cx="5050973" cy="1569660"/>
          </a:xfrm>
          <a:prstGeom prst="rect">
            <a:avLst/>
          </a:prstGeom>
          <a:noFill/>
        </p:spPr>
        <p:txBody>
          <a:bodyPr wrap="square" rtlCol="0">
            <a:spAutoFit/>
          </a:bodyPr>
          <a:lstStyle/>
          <a:p>
            <a:pPr marL="285750" indent="-285750">
              <a:buFont typeface="Arial" panose="020B0604020202020204" pitchFamily="34" charset="0"/>
              <a:buChar char="•"/>
            </a:pPr>
            <a:r>
              <a:rPr lang="en-GB" sz="1600" dirty="0">
                <a:latin typeface="Calibri" panose="020F0502020204030204" pitchFamily="34" charset="0"/>
                <a:cs typeface="Calibri" panose="020F0502020204030204" pitchFamily="34" charset="0"/>
              </a:rPr>
              <a:t>The model’s predictions </a:t>
            </a:r>
            <a:r>
              <a:rPr lang="en-GB" sz="1600" dirty="0" err="1">
                <a:latin typeface="Calibri" panose="020F0502020204030204" pitchFamily="34" charset="0"/>
                <a:cs typeface="Calibri" panose="020F0502020204030204" pitchFamily="34" charset="0"/>
              </a:rPr>
              <a:t>y_hat</a:t>
            </a:r>
            <a:r>
              <a:rPr lang="en-GB" sz="1600" dirty="0">
                <a:latin typeface="Calibri" panose="020F0502020204030204" pitchFamily="34" charset="0"/>
                <a:cs typeface="Calibri" panose="020F0502020204030204" pitchFamily="34" charset="0"/>
              </a:rPr>
              <a:t> after 20 training epochs:</a:t>
            </a:r>
          </a:p>
          <a:p>
            <a:pPr algn="ctr"/>
            <a:r>
              <a:rPr lang="es-ES" sz="1600" dirty="0">
                <a:latin typeface="Calibri" panose="020F0502020204030204" pitchFamily="34" charset="0"/>
                <a:cs typeface="Calibri" panose="020F0502020204030204" pitchFamily="34" charset="0"/>
              </a:rPr>
              <a:t>[[0 1 0 1 0 1 0 1 0 1]]</a:t>
            </a:r>
          </a:p>
          <a:p>
            <a:pPr marL="285750" indent="-285750">
              <a:buFont typeface="Arial" panose="020B0604020202020204" pitchFamily="34" charset="0"/>
              <a:buChar char="•"/>
            </a:pPr>
            <a:r>
              <a:rPr lang="es-ES" sz="1600" dirty="0">
                <a:latin typeface="Calibri" panose="020F0502020204030204" pitchFamily="34" charset="0"/>
                <a:cs typeface="Calibri" panose="020F0502020204030204" pitchFamily="34" charset="0"/>
              </a:rPr>
              <a:t>Actual training data (Y):</a:t>
            </a:r>
          </a:p>
          <a:p>
            <a:pPr algn="ctr"/>
            <a:r>
              <a:rPr lang="es-ES" sz="1600" dirty="0">
                <a:latin typeface="Calibri" panose="020F0502020204030204" pitchFamily="34" charset="0"/>
                <a:cs typeface="Calibri" panose="020F0502020204030204" pitchFamily="34" charset="0"/>
              </a:rPr>
              <a:t>[[0 1 0 1 0 1 0 1 0 1]]</a:t>
            </a:r>
          </a:p>
          <a:p>
            <a:pPr algn="ctr"/>
            <a:endParaRPr lang="es-ES" sz="1600" b="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600" b="1" dirty="0">
                <a:latin typeface="Calibri" panose="020F0502020204030204" pitchFamily="34" charset="0"/>
                <a:cs typeface="Calibri" panose="020F0502020204030204" pitchFamily="34" charset="0"/>
              </a:rPr>
              <a:t>100% success rate!</a:t>
            </a:r>
            <a:endParaRPr lang="en-GB"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67282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river in a snowy forest&#10;&#10;AI-generated content may be incorrect.">
            <a:extLst>
              <a:ext uri="{FF2B5EF4-FFF2-40B4-BE49-F238E27FC236}">
                <a16:creationId xmlns:a16="http://schemas.microsoft.com/office/drawing/2014/main" id="{532BD62D-5CC0-7800-A453-B15174328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3"/>
            <a:ext cx="12192000" cy="6845439"/>
          </a:xfrm>
          <a:prstGeom prst="rect">
            <a:avLst/>
          </a:prstGeom>
        </p:spPr>
      </p:pic>
      <p:sp>
        <p:nvSpPr>
          <p:cNvPr id="4" name="TextBox 3">
            <a:extLst>
              <a:ext uri="{FF2B5EF4-FFF2-40B4-BE49-F238E27FC236}">
                <a16:creationId xmlns:a16="http://schemas.microsoft.com/office/drawing/2014/main" id="{B110443B-0FAE-17AF-71CD-46625F0B13AF}"/>
              </a:ext>
            </a:extLst>
          </p:cNvPr>
          <p:cNvSpPr txBox="1"/>
          <p:nvPr/>
        </p:nvSpPr>
        <p:spPr>
          <a:xfrm>
            <a:off x="630936" y="640080"/>
            <a:ext cx="4818888" cy="148132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kern="1200" dirty="0">
                <a:solidFill>
                  <a:schemeClr val="bg1"/>
                </a:solidFill>
                <a:latin typeface="+mj-lt"/>
                <a:ea typeface="+mj-ea"/>
                <a:cs typeface="+mj-cs"/>
              </a:rPr>
              <a:t>First AI Winter</a:t>
            </a:r>
          </a:p>
        </p:txBody>
      </p:sp>
      <p:sp>
        <p:nvSpPr>
          <p:cNvPr id="5" name="TextBox 4">
            <a:extLst>
              <a:ext uri="{FF2B5EF4-FFF2-40B4-BE49-F238E27FC236}">
                <a16:creationId xmlns:a16="http://schemas.microsoft.com/office/drawing/2014/main" id="{A1BEAAE8-5230-5E37-99F8-A531D33C1DA0}"/>
              </a:ext>
            </a:extLst>
          </p:cNvPr>
          <p:cNvSpPr txBox="1"/>
          <p:nvPr/>
        </p:nvSpPr>
        <p:spPr>
          <a:xfrm>
            <a:off x="226423" y="2660904"/>
            <a:ext cx="6574971" cy="3547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dirty="0">
                <a:solidFill>
                  <a:schemeClr val="bg1"/>
                </a:solidFill>
              </a:rPr>
              <a:t>Problems with the perceptron.</a:t>
            </a:r>
          </a:p>
          <a:p>
            <a:pPr marL="742950" lvl="1" indent="-228600">
              <a:lnSpc>
                <a:spcPct val="90000"/>
              </a:lnSpc>
              <a:spcAft>
                <a:spcPts val="600"/>
              </a:spcAft>
              <a:buFont typeface="Arial" panose="020B0604020202020204" pitchFamily="34" charset="0"/>
              <a:buChar char="•"/>
            </a:pPr>
            <a:r>
              <a:rPr lang="en-US" sz="2200" dirty="0">
                <a:solidFill>
                  <a:schemeClr val="bg1"/>
                </a:solidFill>
              </a:rPr>
              <a:t>Unable to solve XOR logic function.</a:t>
            </a:r>
          </a:p>
          <a:p>
            <a:pPr marL="742950" lvl="1" indent="-228600">
              <a:lnSpc>
                <a:spcPct val="90000"/>
              </a:lnSpc>
              <a:spcAft>
                <a:spcPts val="600"/>
              </a:spcAft>
              <a:buFont typeface="Arial" panose="020B0604020202020204" pitchFamily="34" charset="0"/>
              <a:buChar char="•"/>
            </a:pPr>
            <a:r>
              <a:rPr lang="en-US" sz="2200" dirty="0">
                <a:solidFill>
                  <a:schemeClr val="bg1"/>
                </a:solidFill>
              </a:rPr>
              <a:t>Unable to distinguish connectedness predicates.</a:t>
            </a:r>
          </a:p>
          <a:p>
            <a:pPr marL="285750" indent="-228600">
              <a:lnSpc>
                <a:spcPct val="90000"/>
              </a:lnSpc>
              <a:spcAft>
                <a:spcPts val="600"/>
              </a:spcAft>
              <a:buFont typeface="Arial" panose="020B0604020202020204" pitchFamily="34" charset="0"/>
              <a:buChar char="•"/>
            </a:pPr>
            <a:r>
              <a:rPr lang="en-US" sz="2200" dirty="0">
                <a:solidFill>
                  <a:schemeClr val="bg1"/>
                </a:solidFill>
              </a:rPr>
              <a:t>Progress of AI development was slower than hoped.</a:t>
            </a:r>
          </a:p>
          <a:p>
            <a:pPr marL="285750" indent="-228600">
              <a:lnSpc>
                <a:spcPct val="90000"/>
              </a:lnSpc>
              <a:spcAft>
                <a:spcPts val="600"/>
              </a:spcAft>
              <a:buFont typeface="Arial" panose="020B0604020202020204" pitchFamily="34" charset="0"/>
              <a:buChar char="•"/>
            </a:pPr>
            <a:r>
              <a:rPr lang="en-US" sz="2200" dirty="0">
                <a:solidFill>
                  <a:schemeClr val="bg1"/>
                </a:solidFill>
              </a:rPr>
              <a:t>Death of Frank Rosenblatt.</a:t>
            </a:r>
          </a:p>
        </p:txBody>
      </p:sp>
      <p:pic>
        <p:nvPicPr>
          <p:cNvPr id="7" name="Picture 6" descr="A red cover with pink spirals&#10;&#10;AI-generated content may be incorrect.">
            <a:extLst>
              <a:ext uri="{FF2B5EF4-FFF2-40B4-BE49-F238E27FC236}">
                <a16:creationId xmlns:a16="http://schemas.microsoft.com/office/drawing/2014/main" id="{30853200-CDF5-81BC-8CBE-53326A7A4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1232" y="640080"/>
            <a:ext cx="3694600" cy="5577840"/>
          </a:xfrm>
          <a:prstGeom prst="rect">
            <a:avLst/>
          </a:prstGeom>
        </p:spPr>
      </p:pic>
    </p:spTree>
    <p:extLst>
      <p:ext uri="{BB962C8B-B14F-4D97-AF65-F5344CB8AC3E}">
        <p14:creationId xmlns:p14="http://schemas.microsoft.com/office/powerpoint/2010/main" val="3622716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3D black question marks with one yellow question mark">
            <a:extLst>
              <a:ext uri="{FF2B5EF4-FFF2-40B4-BE49-F238E27FC236}">
                <a16:creationId xmlns:a16="http://schemas.microsoft.com/office/drawing/2014/main" id="{72047122-4420-8EDF-99F2-1891706A4017}"/>
              </a:ext>
            </a:extLst>
          </p:cNvPr>
          <p:cNvPicPr>
            <a:picLocks noChangeAspect="1"/>
          </p:cNvPicPr>
          <p:nvPr/>
        </p:nvPicPr>
        <p:blipFill>
          <a:blip r:embed="rId3"/>
          <a:srcRect l="28989" r="6122"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F7D6A9C9-014E-A192-0EA1-193A73628E09}"/>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b="1" dirty="0">
                <a:solidFill>
                  <a:srgbClr val="FFFFFF"/>
                </a:solidFill>
              </a:rPr>
              <a:t>Questions &amp; Answers</a:t>
            </a:r>
          </a:p>
        </p:txBody>
      </p:sp>
    </p:spTree>
    <p:extLst>
      <p:ext uri="{BB962C8B-B14F-4D97-AF65-F5344CB8AC3E}">
        <p14:creationId xmlns:p14="http://schemas.microsoft.com/office/powerpoint/2010/main" val="493306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timeline of a timeline of a student&#10;&#10;AI-generated content may be incorrect.">
            <a:extLst>
              <a:ext uri="{FF2B5EF4-FFF2-40B4-BE49-F238E27FC236}">
                <a16:creationId xmlns:a16="http://schemas.microsoft.com/office/drawing/2014/main" id="{D9A82A34-0DA2-5FFC-A256-F99DAB3965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986" y="87087"/>
            <a:ext cx="4482353" cy="6400800"/>
          </a:xfrm>
          <a:prstGeom prst="rect">
            <a:avLst/>
          </a:prstGeom>
        </p:spPr>
      </p:pic>
      <p:sp>
        <p:nvSpPr>
          <p:cNvPr id="6" name="TextBox 5">
            <a:extLst>
              <a:ext uri="{FF2B5EF4-FFF2-40B4-BE49-F238E27FC236}">
                <a16:creationId xmlns:a16="http://schemas.microsoft.com/office/drawing/2014/main" id="{D8366D71-1E06-E198-03BD-3AB69CD39763}"/>
              </a:ext>
            </a:extLst>
          </p:cNvPr>
          <p:cNvSpPr txBox="1"/>
          <p:nvPr/>
        </p:nvSpPr>
        <p:spPr>
          <a:xfrm>
            <a:off x="1456509" y="6555469"/>
            <a:ext cx="2549305" cy="215444"/>
          </a:xfrm>
          <a:prstGeom prst="rect">
            <a:avLst/>
          </a:prstGeom>
          <a:noFill/>
        </p:spPr>
        <p:txBody>
          <a:bodyPr wrap="square" rtlCol="0">
            <a:spAutoFit/>
          </a:bodyPr>
          <a:lstStyle/>
          <a:p>
            <a:r>
              <a:rPr lang="en-GB" sz="800" dirty="0"/>
              <a:t>Image from Dr. Alvin Ang Published in DataFerns.sg</a:t>
            </a:r>
          </a:p>
        </p:txBody>
      </p:sp>
      <p:graphicFrame>
        <p:nvGraphicFramePr>
          <p:cNvPr id="9" name="TextBox 6">
            <a:extLst>
              <a:ext uri="{FF2B5EF4-FFF2-40B4-BE49-F238E27FC236}">
                <a16:creationId xmlns:a16="http://schemas.microsoft.com/office/drawing/2014/main" id="{7ABC6F16-BDB6-9946-93CC-15CD71EE7510}"/>
              </a:ext>
            </a:extLst>
          </p:cNvPr>
          <p:cNvGraphicFramePr/>
          <p:nvPr/>
        </p:nvGraphicFramePr>
        <p:xfrm>
          <a:off x="5442857" y="197346"/>
          <a:ext cx="6259157" cy="64633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16592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5B75CF-E6FF-E06E-96AC-FF8C3A4672B3}"/>
              </a:ext>
            </a:extLst>
          </p:cNvPr>
          <p:cNvSpPr txBox="1"/>
          <p:nvPr/>
        </p:nvSpPr>
        <p:spPr>
          <a:xfrm>
            <a:off x="806825" y="457201"/>
            <a:ext cx="2844800" cy="3588870"/>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3400" b="1" dirty="0">
                <a:solidFill>
                  <a:srgbClr val="FFFFFF"/>
                </a:solidFill>
                <a:latin typeface="+mj-lt"/>
                <a:ea typeface="+mj-ea"/>
                <a:cs typeface="+mj-cs"/>
              </a:rPr>
              <a:t>The Invention of the Artificial Neuron Network – McCulloch &amp; Pitts</a:t>
            </a:r>
          </a:p>
        </p:txBody>
      </p:sp>
      <p:pic>
        <p:nvPicPr>
          <p:cNvPr id="9" name="Graphic 8" descr="Brain">
            <a:extLst>
              <a:ext uri="{FF2B5EF4-FFF2-40B4-BE49-F238E27FC236}">
                <a16:creationId xmlns:a16="http://schemas.microsoft.com/office/drawing/2014/main" id="{F9199840-7411-3F1B-48C3-A7C4BA6853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9024" y="900555"/>
            <a:ext cx="2381255" cy="2381255"/>
          </a:xfrm>
          <a:prstGeom prst="rect">
            <a:avLst/>
          </a:prstGeom>
        </p:spPr>
      </p:pic>
      <p:pic>
        <p:nvPicPr>
          <p:cNvPr id="3" name="Picture 2" descr="A person standing next to another person&#10;&#10;AI-generated content may be incorrect.">
            <a:extLst>
              <a:ext uri="{FF2B5EF4-FFF2-40B4-BE49-F238E27FC236}">
                <a16:creationId xmlns:a16="http://schemas.microsoft.com/office/drawing/2014/main" id="{A35E734D-72F4-A26F-3C43-5F5B628081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1916" y="3589863"/>
            <a:ext cx="2275472" cy="2395235"/>
          </a:xfrm>
          <a:prstGeom prst="rect">
            <a:avLst/>
          </a:prstGeom>
        </p:spPr>
      </p:pic>
      <p:sp>
        <p:nvSpPr>
          <p:cNvPr id="6" name="TextBox 5">
            <a:extLst>
              <a:ext uri="{FF2B5EF4-FFF2-40B4-BE49-F238E27FC236}">
                <a16:creationId xmlns:a16="http://schemas.microsoft.com/office/drawing/2014/main" id="{F038EC7D-B606-B35B-1A50-742F111B2E99}"/>
              </a:ext>
            </a:extLst>
          </p:cNvPr>
          <p:cNvSpPr txBox="1"/>
          <p:nvPr/>
        </p:nvSpPr>
        <p:spPr>
          <a:xfrm>
            <a:off x="9106131" y="6098383"/>
            <a:ext cx="1547039" cy="215444"/>
          </a:xfrm>
          <a:prstGeom prst="rect">
            <a:avLst/>
          </a:prstGeom>
          <a:noFill/>
        </p:spPr>
        <p:txBody>
          <a:bodyPr wrap="square" rtlCol="0">
            <a:spAutoFit/>
          </a:bodyPr>
          <a:lstStyle/>
          <a:p>
            <a:r>
              <a:rPr lang="en-GB" sz="800" dirty="0"/>
              <a:t>McCulloch (right) &amp; Pitts (left)</a:t>
            </a:r>
          </a:p>
        </p:txBody>
      </p:sp>
      <p:sp>
        <p:nvSpPr>
          <p:cNvPr id="7" name="TextBox 6">
            <a:extLst>
              <a:ext uri="{FF2B5EF4-FFF2-40B4-BE49-F238E27FC236}">
                <a16:creationId xmlns:a16="http://schemas.microsoft.com/office/drawing/2014/main" id="{EF5B95BE-F66A-BC66-666D-A15784EA76DD}"/>
              </a:ext>
            </a:extLst>
          </p:cNvPr>
          <p:cNvSpPr txBox="1"/>
          <p:nvPr/>
        </p:nvSpPr>
        <p:spPr>
          <a:xfrm>
            <a:off x="4260003" y="352528"/>
            <a:ext cx="6165668" cy="669479"/>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r>
              <a:rPr lang="en-US" sz="1800" dirty="0"/>
              <a:t>Warren McCulloch – neurophysiologist and cybernetician.</a:t>
            </a:r>
          </a:p>
          <a:p>
            <a:pPr indent="-228600">
              <a:lnSpc>
                <a:spcPct val="90000"/>
              </a:lnSpc>
              <a:spcAft>
                <a:spcPts val="600"/>
              </a:spcAft>
              <a:buFont typeface="Arial" panose="020B0604020202020204" pitchFamily="34" charset="0"/>
              <a:buChar char="•"/>
            </a:pPr>
            <a:r>
              <a:rPr lang="en-US" sz="1800" dirty="0"/>
              <a:t>Walter Pitts – Logician and cognitive psychologist.</a:t>
            </a:r>
          </a:p>
        </p:txBody>
      </p:sp>
      <p:sp>
        <p:nvSpPr>
          <p:cNvPr id="10" name="TextBox 9">
            <a:extLst>
              <a:ext uri="{FF2B5EF4-FFF2-40B4-BE49-F238E27FC236}">
                <a16:creationId xmlns:a16="http://schemas.microsoft.com/office/drawing/2014/main" id="{621BC9B8-4F81-DFDB-B61E-7B21F8416F11}"/>
              </a:ext>
            </a:extLst>
          </p:cNvPr>
          <p:cNvSpPr txBox="1"/>
          <p:nvPr/>
        </p:nvSpPr>
        <p:spPr>
          <a:xfrm>
            <a:off x="4292155" y="2046665"/>
            <a:ext cx="4037839" cy="2740815"/>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r>
              <a:rPr lang="en-US" sz="1800" dirty="0"/>
              <a:t>1943 Paper – A logical calculus of the ideas immanent in nervous activity.</a:t>
            </a:r>
          </a:p>
          <a:p>
            <a:pPr indent="-228600">
              <a:lnSpc>
                <a:spcPct val="90000"/>
              </a:lnSpc>
              <a:spcAft>
                <a:spcPts val="600"/>
              </a:spcAft>
              <a:buFont typeface="Arial" panose="020B0604020202020204" pitchFamily="34" charset="0"/>
              <a:buChar char="•"/>
            </a:pPr>
            <a:r>
              <a:rPr lang="en-US" sz="1800" dirty="0"/>
              <a:t>Provided a way to describe brain functions and showed simple elements connected in a neural network can have immense computational power.</a:t>
            </a:r>
          </a:p>
          <a:p>
            <a:pPr indent="-228600">
              <a:lnSpc>
                <a:spcPct val="90000"/>
              </a:lnSpc>
              <a:spcAft>
                <a:spcPts val="600"/>
              </a:spcAft>
              <a:buFont typeface="Arial" panose="020B0604020202020204" pitchFamily="34" charset="0"/>
              <a:buChar char="•"/>
            </a:pPr>
            <a:r>
              <a:rPr lang="en-US" sz="1800" dirty="0"/>
              <a:t>Used a binary step activation function to show a neuron turning on and off.</a:t>
            </a:r>
          </a:p>
        </p:txBody>
      </p:sp>
      <p:sp>
        <p:nvSpPr>
          <p:cNvPr id="12" name="TextBox 11">
            <a:extLst>
              <a:ext uri="{FF2B5EF4-FFF2-40B4-BE49-F238E27FC236}">
                <a16:creationId xmlns:a16="http://schemas.microsoft.com/office/drawing/2014/main" id="{83F0FBB8-A9E8-4277-ABA5-305C1BF46D05}"/>
              </a:ext>
            </a:extLst>
          </p:cNvPr>
          <p:cNvSpPr txBox="1"/>
          <p:nvPr/>
        </p:nvSpPr>
        <p:spPr>
          <a:xfrm>
            <a:off x="4284519" y="5622953"/>
            <a:ext cx="4278751" cy="841834"/>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r>
              <a:rPr lang="en-US" sz="1800" dirty="0"/>
              <a:t>As a legacy of their work artificial neurons are sometimes referred to as McCulloch-Pitts neurons.</a:t>
            </a:r>
          </a:p>
        </p:txBody>
      </p:sp>
    </p:spTree>
    <p:extLst>
      <p:ext uri="{BB962C8B-B14F-4D97-AF65-F5344CB8AC3E}">
        <p14:creationId xmlns:p14="http://schemas.microsoft.com/office/powerpoint/2010/main" val="357768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91600F-0282-452A-24B8-AFAD6247EE1E}"/>
              </a:ext>
            </a:extLst>
          </p:cNvPr>
          <p:cNvPicPr>
            <a:picLocks noChangeAspect="1"/>
          </p:cNvPicPr>
          <p:nvPr/>
        </p:nvPicPr>
        <p:blipFill>
          <a:blip r:embed="rId3"/>
          <a:srcRect l="21214" t="14380" r="61572" b="53199"/>
          <a:stretch/>
        </p:blipFill>
        <p:spPr>
          <a:xfrm>
            <a:off x="287382" y="1739460"/>
            <a:ext cx="5808617" cy="4579408"/>
          </a:xfrm>
          <a:prstGeom prst="rect">
            <a:avLst/>
          </a:prstGeom>
        </p:spPr>
      </p:pic>
      <p:sp>
        <p:nvSpPr>
          <p:cNvPr id="6" name="TextBox 5">
            <a:extLst>
              <a:ext uri="{FF2B5EF4-FFF2-40B4-BE49-F238E27FC236}">
                <a16:creationId xmlns:a16="http://schemas.microsoft.com/office/drawing/2014/main" id="{17DE5C95-6B11-AB62-A490-78A1DF6B7983}"/>
              </a:ext>
            </a:extLst>
          </p:cNvPr>
          <p:cNvSpPr txBox="1"/>
          <p:nvPr/>
        </p:nvSpPr>
        <p:spPr>
          <a:xfrm>
            <a:off x="896982" y="241827"/>
            <a:ext cx="10398034" cy="615553"/>
          </a:xfrm>
          <a:prstGeom prst="rect">
            <a:avLst/>
          </a:prstGeom>
          <a:noFill/>
        </p:spPr>
        <p:txBody>
          <a:bodyPr wrap="square" rtlCol="0">
            <a:spAutoFit/>
          </a:bodyPr>
          <a:lstStyle/>
          <a:p>
            <a:pPr algn="ctr"/>
            <a:r>
              <a:rPr lang="en-GB" sz="3400" b="1" dirty="0">
                <a:latin typeface="Calibri" panose="020F0502020204030204" pitchFamily="34" charset="0"/>
                <a:cs typeface="Calibri" panose="020F0502020204030204" pitchFamily="34" charset="0"/>
              </a:rPr>
              <a:t>Activation Functions - Step</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B25A12-223B-8135-E8EE-D97A5D9174DD}"/>
                  </a:ext>
                </a:extLst>
              </p:cNvPr>
              <p:cNvSpPr txBox="1"/>
              <p:nvPr/>
            </p:nvSpPr>
            <p:spPr>
              <a:xfrm>
                <a:off x="1912939" y="989489"/>
                <a:ext cx="2374624"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𝑓</m:t>
                      </m:r>
                      <m:d>
                        <m:dPr>
                          <m:ctrlPr>
                            <a:rPr lang="en-GB" i="1" smtClean="0">
                              <a:latin typeface="Cambria Math" panose="02040503050406030204" pitchFamily="18" charset="0"/>
                            </a:rPr>
                          </m:ctrlPr>
                        </m:dPr>
                        <m:e>
                          <m:r>
                            <a:rPr lang="en-GB" i="1" smtClean="0">
                              <a:latin typeface="Cambria Math" panose="02040503050406030204" pitchFamily="18" charset="0"/>
                            </a:rPr>
                            <m:t>𝑥</m:t>
                          </m:r>
                        </m:e>
                      </m:d>
                      <m:r>
                        <a:rPr lang="en-GB" i="1" smtClean="0">
                          <a:latin typeface="Cambria Math" panose="02040503050406030204" pitchFamily="18" charset="0"/>
                        </a:rPr>
                        <m:t>=</m:t>
                      </m:r>
                      <m:d>
                        <m:dPr>
                          <m:begChr m:val="{"/>
                          <m:endChr m:val=""/>
                          <m:ctrlPr>
                            <a:rPr lang="en-GB" i="1" smtClean="0">
                              <a:latin typeface="Cambria Math" panose="02040503050406030204" pitchFamily="18" charset="0"/>
                            </a:rPr>
                          </m:ctrlPr>
                        </m:dPr>
                        <m:e>
                          <m:eqArr>
                            <m:eqArrPr>
                              <m:ctrlPr>
                                <a:rPr lang="en-GB" i="1" smtClean="0">
                                  <a:latin typeface="Cambria Math" panose="02040503050406030204" pitchFamily="18" charset="0"/>
                                </a:rPr>
                              </m:ctrlPr>
                            </m:eqArrPr>
                            <m:e>
                              <m:r>
                                <a:rPr lang="en-GB" b="0" i="1" smtClean="0">
                                  <a:latin typeface="Cambria Math" panose="02040503050406030204" pitchFamily="18" charset="0"/>
                                </a:rPr>
                                <m:t>1</m:t>
                              </m:r>
                              <m:r>
                                <a:rPr lang="en-GB" i="1" smtClean="0">
                                  <a:latin typeface="Cambria Math" panose="02040503050406030204" pitchFamily="18" charset="0"/>
                                </a:rPr>
                                <m:t>,  </m:t>
                              </m:r>
                              <m:r>
                                <a:rPr lang="en-GB" b="0" i="1" smtClean="0">
                                  <a:latin typeface="Cambria Math" panose="02040503050406030204" pitchFamily="18" charset="0"/>
                                </a:rPr>
                                <m:t>𝑖𝑓</m:t>
                              </m:r>
                              <m:r>
                                <a:rPr lang="en-GB" b="0" i="1" smtClean="0">
                                  <a:latin typeface="Cambria Math" panose="02040503050406030204" pitchFamily="18" charset="0"/>
                                </a:rPr>
                                <m:t> </m:t>
                              </m:r>
                              <m:r>
                                <a:rPr lang="en-GB" i="1" smtClean="0">
                                  <a:latin typeface="Cambria Math" panose="02040503050406030204" pitchFamily="18" charset="0"/>
                                </a:rPr>
                                <m:t>𝑥</m:t>
                              </m:r>
                              <m:r>
                                <a:rPr lang="en-GB" i="1" smtClean="0">
                                  <a:latin typeface="Cambria Math" panose="02040503050406030204" pitchFamily="18" charset="0"/>
                                </a:rPr>
                                <m:t>≥0</m:t>
                              </m:r>
                            </m:e>
                            <m:e>
                              <m:r>
                                <a:rPr lang="en-GB" i="1" smtClean="0">
                                  <a:latin typeface="Cambria Math" panose="02040503050406030204" pitchFamily="18" charset="0"/>
                                </a:rPr>
                                <m:t>&amp;</m:t>
                              </m:r>
                              <m:r>
                                <a:rPr lang="en-GB" b="0" i="1" smtClean="0">
                                  <a:latin typeface="Cambria Math" panose="02040503050406030204" pitchFamily="18" charset="0"/>
                                </a:rPr>
                                <m:t>0</m:t>
                              </m:r>
                              <m:r>
                                <a:rPr lang="en-GB" i="1" smtClean="0">
                                  <a:latin typeface="Cambria Math" panose="02040503050406030204" pitchFamily="18" charset="0"/>
                                </a:rPr>
                                <m:t>,</m:t>
                              </m:r>
                              <m:r>
                                <a:rPr lang="en-GB" b="0" i="1" smtClean="0">
                                  <a:latin typeface="Cambria Math" panose="02040503050406030204" pitchFamily="18" charset="0"/>
                                </a:rPr>
                                <m:t>  </m:t>
                              </m:r>
                              <m:r>
                                <a:rPr lang="en-GB" b="0" i="1" smtClean="0">
                                  <a:latin typeface="Cambria Math" panose="02040503050406030204" pitchFamily="18" charset="0"/>
                                </a:rPr>
                                <m:t>𝑖𝑓𝑥</m:t>
                              </m:r>
                              <m:r>
                                <a:rPr lang="en-GB" i="1" smtClean="0">
                                  <a:latin typeface="Cambria Math" panose="02040503050406030204" pitchFamily="18" charset="0"/>
                                </a:rPr>
                                <m:t>&lt;0</m:t>
                              </m:r>
                            </m:e>
                          </m:eqArr>
                        </m:e>
                      </m:d>
                    </m:oMath>
                  </m:oMathPara>
                </a14:m>
                <a:endParaRPr lang="en-GB" dirty="0"/>
              </a:p>
            </p:txBody>
          </p:sp>
        </mc:Choice>
        <mc:Fallback xmlns="">
          <p:sp>
            <p:nvSpPr>
              <p:cNvPr id="7" name="TextBox 6">
                <a:extLst>
                  <a:ext uri="{FF2B5EF4-FFF2-40B4-BE49-F238E27FC236}">
                    <a16:creationId xmlns:a16="http://schemas.microsoft.com/office/drawing/2014/main" id="{25B25A12-223B-8135-E8EE-D97A5D9174DD}"/>
                  </a:ext>
                </a:extLst>
              </p:cNvPr>
              <p:cNvSpPr txBox="1">
                <a:spLocks noRot="1" noChangeAspect="1" noMove="1" noResize="1" noEditPoints="1" noAdjustHandles="1" noChangeArrowheads="1" noChangeShapeType="1" noTextEdit="1"/>
              </p:cNvSpPr>
              <p:nvPr/>
            </p:nvSpPr>
            <p:spPr>
              <a:xfrm>
                <a:off x="1912939" y="989489"/>
                <a:ext cx="2374624" cy="617861"/>
              </a:xfrm>
              <a:prstGeom prst="rect">
                <a:avLst/>
              </a:prstGeom>
              <a:blipFill>
                <a:blip r:embed="rId4"/>
                <a:stretch>
                  <a:fillRect/>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05DCAD28-7251-0BF8-0F06-B0C277810502}"/>
              </a:ext>
            </a:extLst>
          </p:cNvPr>
          <p:cNvSpPr txBox="1"/>
          <p:nvPr/>
        </p:nvSpPr>
        <p:spPr>
          <a:xfrm>
            <a:off x="6766560" y="2274838"/>
            <a:ext cx="4815840" cy="2862322"/>
          </a:xfrm>
          <a:prstGeom prst="rect">
            <a:avLst/>
          </a:prstGeom>
          <a:noFill/>
        </p:spPr>
        <p:txBody>
          <a:bodyPr wrap="square" rtlCol="0">
            <a:spAutoFit/>
          </a:bodyPr>
          <a:lstStyle/>
          <a:p>
            <a:pPr marL="285750" indent="-285750">
              <a:buFont typeface="Arial" panose="020B0604020202020204" pitchFamily="34" charset="0"/>
              <a:buChar char="•"/>
            </a:pPr>
            <a:r>
              <a:rPr lang="en-GB" dirty="0"/>
              <a:t>Activation functions are used to transform the input of the neuron to an output that can be fed to the next layer.</a:t>
            </a:r>
          </a:p>
          <a:p>
            <a:pPr marL="285750" indent="-285750">
              <a:buFont typeface="Arial" panose="020B0604020202020204" pitchFamily="34" charset="0"/>
              <a:buChar char="•"/>
            </a:pPr>
            <a:r>
              <a:rPr lang="en-GB" dirty="0"/>
              <a:t>Think of it like the mathematical description of a neuron firing or not firing.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If the value is greater than 0 output 1.</a:t>
            </a:r>
          </a:p>
          <a:p>
            <a:pPr marL="285750" indent="-285750">
              <a:buFont typeface="Arial" panose="020B0604020202020204" pitchFamily="34" charset="0"/>
              <a:buChar char="•"/>
            </a:pPr>
            <a:r>
              <a:rPr lang="en-GB" dirty="0"/>
              <a:t>If the value is less than 0 output 0.</a:t>
            </a:r>
          </a:p>
          <a:p>
            <a:pPr marL="285750" indent="-285750">
              <a:buFont typeface="Arial" panose="020B0604020202020204" pitchFamily="34" charset="0"/>
              <a:buChar char="•"/>
            </a:pPr>
            <a:r>
              <a:rPr lang="en-GB" dirty="0"/>
              <a:t>Allows us to have a binary output of on/off for our neurons.</a:t>
            </a:r>
          </a:p>
        </p:txBody>
      </p:sp>
    </p:spTree>
    <p:extLst>
      <p:ext uri="{BB962C8B-B14F-4D97-AF65-F5344CB8AC3E}">
        <p14:creationId xmlns:p14="http://schemas.microsoft.com/office/powerpoint/2010/main" val="3270191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orking on a piece of hay&#10;&#10;AI-generated content may be incorrect.">
            <a:extLst>
              <a:ext uri="{FF2B5EF4-FFF2-40B4-BE49-F238E27FC236}">
                <a16:creationId xmlns:a16="http://schemas.microsoft.com/office/drawing/2014/main" id="{162142EB-1FAB-348E-3AFD-C1486BEE61C8}"/>
              </a:ext>
            </a:extLst>
          </p:cNvPr>
          <p:cNvPicPr>
            <a:picLocks noChangeAspect="1"/>
          </p:cNvPicPr>
          <p:nvPr/>
        </p:nvPicPr>
        <p:blipFill>
          <a:blip r:embed="rId3">
            <a:extLst>
              <a:ext uri="{28A0092B-C50C-407E-A947-70E740481C1C}">
                <a14:useLocalDpi xmlns:a14="http://schemas.microsoft.com/office/drawing/2010/main" val="0"/>
              </a:ext>
            </a:extLst>
          </a:blip>
          <a:srcRect t="22264" b="20643"/>
          <a:stretch/>
        </p:blipFill>
        <p:spPr>
          <a:xfrm>
            <a:off x="1" y="10"/>
            <a:ext cx="9669642" cy="6857990"/>
          </a:xfrm>
          <a:prstGeom prst="rect">
            <a:avLst/>
          </a:prstGeom>
        </p:spPr>
      </p:pic>
      <p:sp>
        <p:nvSpPr>
          <p:cNvPr id="4" name="TextBox 3">
            <a:extLst>
              <a:ext uri="{FF2B5EF4-FFF2-40B4-BE49-F238E27FC236}">
                <a16:creationId xmlns:a16="http://schemas.microsoft.com/office/drawing/2014/main" id="{54165180-F122-5B15-05BA-B07F89F3DC33}"/>
              </a:ext>
            </a:extLst>
          </p:cNvPr>
          <p:cNvSpPr txBox="1"/>
          <p:nvPr/>
        </p:nvSpPr>
        <p:spPr>
          <a:xfrm>
            <a:off x="7531610" y="365125"/>
            <a:ext cx="3822189" cy="1899912"/>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latin typeface="+mj-lt"/>
                <a:ea typeface="+mj-ea"/>
                <a:cs typeface="+mj-cs"/>
              </a:rPr>
              <a:t>Frank Rosenblatt and the Perceptron</a:t>
            </a:r>
          </a:p>
        </p:txBody>
      </p:sp>
      <p:sp>
        <p:nvSpPr>
          <p:cNvPr id="5" name="TextBox 4">
            <a:extLst>
              <a:ext uri="{FF2B5EF4-FFF2-40B4-BE49-F238E27FC236}">
                <a16:creationId xmlns:a16="http://schemas.microsoft.com/office/drawing/2014/main" id="{2EC72808-91E3-AD10-229E-E56FB8EFDF0A}"/>
              </a:ext>
            </a:extLst>
          </p:cNvPr>
          <p:cNvSpPr txBox="1"/>
          <p:nvPr/>
        </p:nvSpPr>
        <p:spPr>
          <a:xfrm>
            <a:off x="7531610" y="2434201"/>
            <a:ext cx="3822189"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a:t>Rosenblatt a psychologist working at the Cornell Aeronautical Laboratory (USA).</a:t>
            </a:r>
          </a:p>
          <a:p>
            <a:pPr indent="-228600">
              <a:lnSpc>
                <a:spcPct val="90000"/>
              </a:lnSpc>
              <a:spcAft>
                <a:spcPts val="600"/>
              </a:spcAft>
              <a:buFont typeface="Arial" panose="020B0604020202020204" pitchFamily="34" charset="0"/>
              <a:buChar char="•"/>
            </a:pPr>
            <a:r>
              <a:rPr lang="en-US" sz="1600" dirty="0"/>
              <a:t>1957 – build the first neural network capable of learning called the Perceptron.</a:t>
            </a:r>
          </a:p>
          <a:p>
            <a:pPr indent="-228600">
              <a:lnSpc>
                <a:spcPct val="90000"/>
              </a:lnSpc>
              <a:spcAft>
                <a:spcPts val="600"/>
              </a:spcAft>
              <a:buFont typeface="Arial" panose="020B0604020202020204" pitchFamily="34" charset="0"/>
              <a:buChar char="•"/>
            </a:pPr>
            <a:r>
              <a:rPr lang="en-US" sz="1600" dirty="0"/>
              <a:t>Able to recognize patterns automatically.</a:t>
            </a:r>
          </a:p>
          <a:p>
            <a:pPr indent="-228600">
              <a:lnSpc>
                <a:spcPct val="90000"/>
              </a:lnSpc>
              <a:spcAft>
                <a:spcPts val="600"/>
              </a:spcAft>
              <a:buFont typeface="Arial" panose="020B0604020202020204" pitchFamily="34" charset="0"/>
              <a:buChar char="•"/>
            </a:pPr>
            <a:r>
              <a:rPr lang="en-US" sz="1600" dirty="0"/>
              <a:t>Shocked the world. The New York Times wrote that it might one day be able to “walk, talk, see, write, reproduce itself, and be conscious of its existence.</a:t>
            </a:r>
          </a:p>
          <a:p>
            <a:pPr indent="-228600">
              <a:lnSpc>
                <a:spcPct val="90000"/>
              </a:lnSpc>
              <a:spcAft>
                <a:spcPts val="600"/>
              </a:spcAft>
              <a:buFont typeface="Arial" panose="020B0604020202020204" pitchFamily="34" charset="0"/>
              <a:buChar char="•"/>
            </a:pPr>
            <a:r>
              <a:rPr lang="en-US" sz="1600" dirty="0"/>
              <a:t>Laid the groundwork for today’s modern neural networks.</a:t>
            </a:r>
          </a:p>
          <a:p>
            <a:pPr indent="-228600">
              <a:lnSpc>
                <a:spcPct val="90000"/>
              </a:lnSpc>
              <a:spcAft>
                <a:spcPts val="6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4211503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9DB2D575-286E-B05A-4312-AAFB1295A558}"/>
                  </a:ext>
                </a:extLst>
              </p:cNvPr>
              <p:cNvSpPr/>
              <p:nvPr/>
            </p:nvSpPr>
            <p:spPr>
              <a:xfrm>
                <a:off x="4607895" y="3402740"/>
                <a:ext cx="557348" cy="5486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1</m:t>
                          </m:r>
                        </m:sub>
                      </m:sSub>
                    </m:oMath>
                  </m:oMathPara>
                </a14:m>
                <a:endParaRPr lang="en-GB" dirty="0">
                  <a:latin typeface="Cambria Math" panose="02040503050406030204" pitchFamily="18" charset="0"/>
                  <a:ea typeface="Cambria Math" panose="02040503050406030204" pitchFamily="18" charset="0"/>
                </a:endParaRPr>
              </a:p>
            </p:txBody>
          </p:sp>
        </mc:Choice>
        <mc:Fallback xmlns="">
          <p:sp>
            <p:nvSpPr>
              <p:cNvPr id="4" name="Oval 3">
                <a:extLst>
                  <a:ext uri="{FF2B5EF4-FFF2-40B4-BE49-F238E27FC236}">
                    <a16:creationId xmlns:a16="http://schemas.microsoft.com/office/drawing/2014/main" id="{9DB2D575-286E-B05A-4312-AAFB1295A558}"/>
                  </a:ext>
                </a:extLst>
              </p:cNvPr>
              <p:cNvSpPr>
                <a:spLocks noRot="1" noChangeAspect="1" noMove="1" noResize="1" noEditPoints="1" noAdjustHandles="1" noChangeArrowheads="1" noChangeShapeType="1" noTextEdit="1"/>
              </p:cNvSpPr>
              <p:nvPr/>
            </p:nvSpPr>
            <p:spPr>
              <a:xfrm>
                <a:off x="4607895" y="3402740"/>
                <a:ext cx="557348" cy="548640"/>
              </a:xfrm>
              <a:prstGeom prst="ellipse">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C78C7D6C-84B0-C59A-23A2-EBA0D7EE9F36}"/>
                  </a:ext>
                </a:extLst>
              </p:cNvPr>
              <p:cNvSpPr/>
              <p:nvPr/>
            </p:nvSpPr>
            <p:spPr>
              <a:xfrm>
                <a:off x="4607895" y="4216991"/>
                <a:ext cx="557348" cy="5486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2</m:t>
                          </m:r>
                        </m:sub>
                      </m:sSub>
                    </m:oMath>
                  </m:oMathPara>
                </a14:m>
                <a:endParaRPr lang="en-GB" dirty="0"/>
              </a:p>
            </p:txBody>
          </p:sp>
        </mc:Choice>
        <mc:Fallback xmlns="">
          <p:sp>
            <p:nvSpPr>
              <p:cNvPr id="5" name="Oval 4">
                <a:extLst>
                  <a:ext uri="{FF2B5EF4-FFF2-40B4-BE49-F238E27FC236}">
                    <a16:creationId xmlns:a16="http://schemas.microsoft.com/office/drawing/2014/main" id="{C78C7D6C-84B0-C59A-23A2-EBA0D7EE9F36}"/>
                  </a:ext>
                </a:extLst>
              </p:cNvPr>
              <p:cNvSpPr>
                <a:spLocks noRot="1" noChangeAspect="1" noMove="1" noResize="1" noEditPoints="1" noAdjustHandles="1" noChangeArrowheads="1" noChangeShapeType="1" noTextEdit="1"/>
              </p:cNvSpPr>
              <p:nvPr/>
            </p:nvSpPr>
            <p:spPr>
              <a:xfrm>
                <a:off x="4607895" y="4216991"/>
                <a:ext cx="557348" cy="548640"/>
              </a:xfrm>
              <a:prstGeom prst="ellipse">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10F4C8D1-6039-7AE6-D527-11704BD5A77F}"/>
                  </a:ext>
                </a:extLst>
              </p:cNvPr>
              <p:cNvSpPr/>
              <p:nvPr/>
            </p:nvSpPr>
            <p:spPr>
              <a:xfrm>
                <a:off x="4607895" y="5845493"/>
                <a:ext cx="557348" cy="5486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4</m:t>
                          </m:r>
                        </m:sub>
                      </m:sSub>
                    </m:oMath>
                  </m:oMathPara>
                </a14:m>
                <a:endParaRPr lang="en-GB" dirty="0"/>
              </a:p>
            </p:txBody>
          </p:sp>
        </mc:Choice>
        <mc:Fallback xmlns="">
          <p:sp>
            <p:nvSpPr>
              <p:cNvPr id="6" name="Oval 5">
                <a:extLst>
                  <a:ext uri="{FF2B5EF4-FFF2-40B4-BE49-F238E27FC236}">
                    <a16:creationId xmlns:a16="http://schemas.microsoft.com/office/drawing/2014/main" id="{10F4C8D1-6039-7AE6-D527-11704BD5A77F}"/>
                  </a:ext>
                </a:extLst>
              </p:cNvPr>
              <p:cNvSpPr>
                <a:spLocks noRot="1" noChangeAspect="1" noMove="1" noResize="1" noEditPoints="1" noAdjustHandles="1" noChangeArrowheads="1" noChangeShapeType="1" noTextEdit="1"/>
              </p:cNvSpPr>
              <p:nvPr/>
            </p:nvSpPr>
            <p:spPr>
              <a:xfrm>
                <a:off x="4607895" y="5845493"/>
                <a:ext cx="557348" cy="548640"/>
              </a:xfrm>
              <a:prstGeom prst="ellipse">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D7CCCA70-A21C-A26E-754A-EC13F9FA975C}"/>
                  </a:ext>
                </a:extLst>
              </p:cNvPr>
              <p:cNvSpPr/>
              <p:nvPr/>
            </p:nvSpPr>
            <p:spPr>
              <a:xfrm>
                <a:off x="4607895" y="5031242"/>
                <a:ext cx="557348" cy="54864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3</m:t>
                          </m:r>
                        </m:sub>
                      </m:sSub>
                    </m:oMath>
                  </m:oMathPara>
                </a14:m>
                <a:endParaRPr lang="en-GB" dirty="0"/>
              </a:p>
            </p:txBody>
          </p:sp>
        </mc:Choice>
        <mc:Fallback xmlns="">
          <p:sp>
            <p:nvSpPr>
              <p:cNvPr id="7" name="Oval 6">
                <a:extLst>
                  <a:ext uri="{FF2B5EF4-FFF2-40B4-BE49-F238E27FC236}">
                    <a16:creationId xmlns:a16="http://schemas.microsoft.com/office/drawing/2014/main" id="{D7CCCA70-A21C-A26E-754A-EC13F9FA975C}"/>
                  </a:ext>
                </a:extLst>
              </p:cNvPr>
              <p:cNvSpPr>
                <a:spLocks noRot="1" noChangeAspect="1" noMove="1" noResize="1" noEditPoints="1" noAdjustHandles="1" noChangeArrowheads="1" noChangeShapeType="1" noTextEdit="1"/>
              </p:cNvSpPr>
              <p:nvPr/>
            </p:nvSpPr>
            <p:spPr>
              <a:xfrm>
                <a:off x="4607895" y="5031242"/>
                <a:ext cx="557348" cy="548640"/>
              </a:xfrm>
              <a:prstGeom prst="ellipse">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5E8C4CCB-0518-05DD-3678-A995AA733998}"/>
                  </a:ext>
                </a:extLst>
              </p:cNvPr>
              <p:cNvSpPr/>
              <p:nvPr/>
            </p:nvSpPr>
            <p:spPr>
              <a:xfrm>
                <a:off x="6454114" y="3380971"/>
                <a:ext cx="557348" cy="5486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𝑊</m:t>
                          </m:r>
                        </m:e>
                        <m:sub>
                          <m:r>
                            <a:rPr lang="en-GB" b="0" i="1" smtClean="0">
                              <a:latin typeface="Cambria Math" panose="02040503050406030204" pitchFamily="18" charset="0"/>
                              <a:ea typeface="Cambria Math" panose="02040503050406030204" pitchFamily="18" charset="0"/>
                            </a:rPr>
                            <m:t>1</m:t>
                          </m:r>
                        </m:sub>
                      </m:sSub>
                    </m:oMath>
                  </m:oMathPara>
                </a14:m>
                <a:endParaRPr lang="en-GB" dirty="0"/>
              </a:p>
            </p:txBody>
          </p:sp>
        </mc:Choice>
        <mc:Fallback xmlns="">
          <p:sp>
            <p:nvSpPr>
              <p:cNvPr id="16" name="Oval 15">
                <a:extLst>
                  <a:ext uri="{FF2B5EF4-FFF2-40B4-BE49-F238E27FC236}">
                    <a16:creationId xmlns:a16="http://schemas.microsoft.com/office/drawing/2014/main" id="{5E8C4CCB-0518-05DD-3678-A995AA733998}"/>
                  </a:ext>
                </a:extLst>
              </p:cNvPr>
              <p:cNvSpPr>
                <a:spLocks noRot="1" noChangeAspect="1" noMove="1" noResize="1" noEditPoints="1" noAdjustHandles="1" noChangeArrowheads="1" noChangeShapeType="1" noTextEdit="1"/>
              </p:cNvSpPr>
              <p:nvPr/>
            </p:nvSpPr>
            <p:spPr>
              <a:xfrm>
                <a:off x="6454114" y="3380971"/>
                <a:ext cx="557348" cy="548640"/>
              </a:xfrm>
              <a:prstGeom prst="ellipse">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2BC16795-81A1-4797-7A2F-A922AC722BFF}"/>
                  </a:ext>
                </a:extLst>
              </p:cNvPr>
              <p:cNvSpPr/>
              <p:nvPr/>
            </p:nvSpPr>
            <p:spPr>
              <a:xfrm>
                <a:off x="6454114" y="4195222"/>
                <a:ext cx="557348" cy="5486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𝑊</m:t>
                          </m:r>
                        </m:e>
                        <m:sub>
                          <m:r>
                            <a:rPr lang="en-GB" b="0" i="1" smtClean="0">
                              <a:latin typeface="Cambria Math" panose="02040503050406030204" pitchFamily="18" charset="0"/>
                              <a:ea typeface="Cambria Math" panose="02040503050406030204" pitchFamily="18" charset="0"/>
                            </a:rPr>
                            <m:t>2</m:t>
                          </m:r>
                        </m:sub>
                      </m:sSub>
                    </m:oMath>
                  </m:oMathPara>
                </a14:m>
                <a:endParaRPr lang="en-GB" dirty="0"/>
              </a:p>
            </p:txBody>
          </p:sp>
        </mc:Choice>
        <mc:Fallback xmlns="">
          <p:sp>
            <p:nvSpPr>
              <p:cNvPr id="17" name="Oval 16">
                <a:extLst>
                  <a:ext uri="{FF2B5EF4-FFF2-40B4-BE49-F238E27FC236}">
                    <a16:creationId xmlns:a16="http://schemas.microsoft.com/office/drawing/2014/main" id="{2BC16795-81A1-4797-7A2F-A922AC722BFF}"/>
                  </a:ext>
                </a:extLst>
              </p:cNvPr>
              <p:cNvSpPr>
                <a:spLocks noRot="1" noChangeAspect="1" noMove="1" noResize="1" noEditPoints="1" noAdjustHandles="1" noChangeArrowheads="1" noChangeShapeType="1" noTextEdit="1"/>
              </p:cNvSpPr>
              <p:nvPr/>
            </p:nvSpPr>
            <p:spPr>
              <a:xfrm>
                <a:off x="6454114" y="4195222"/>
                <a:ext cx="557348" cy="548640"/>
              </a:xfrm>
              <a:prstGeom prst="ellipse">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69BF9291-0EEE-C7A6-B09F-FA7A130A942E}"/>
                  </a:ext>
                </a:extLst>
              </p:cNvPr>
              <p:cNvSpPr/>
              <p:nvPr/>
            </p:nvSpPr>
            <p:spPr>
              <a:xfrm>
                <a:off x="6454114" y="5823724"/>
                <a:ext cx="557348" cy="5486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𝑊</m:t>
                          </m:r>
                        </m:e>
                        <m:sub>
                          <m:r>
                            <a:rPr lang="en-GB" b="0" i="1" smtClean="0">
                              <a:latin typeface="Cambria Math" panose="02040503050406030204" pitchFamily="18" charset="0"/>
                              <a:ea typeface="Cambria Math" panose="02040503050406030204" pitchFamily="18" charset="0"/>
                            </a:rPr>
                            <m:t>4</m:t>
                          </m:r>
                        </m:sub>
                      </m:sSub>
                    </m:oMath>
                  </m:oMathPara>
                </a14:m>
                <a:endParaRPr lang="en-GB" dirty="0"/>
              </a:p>
            </p:txBody>
          </p:sp>
        </mc:Choice>
        <mc:Fallback xmlns="">
          <p:sp>
            <p:nvSpPr>
              <p:cNvPr id="18" name="Oval 17">
                <a:extLst>
                  <a:ext uri="{FF2B5EF4-FFF2-40B4-BE49-F238E27FC236}">
                    <a16:creationId xmlns:a16="http://schemas.microsoft.com/office/drawing/2014/main" id="{69BF9291-0EEE-C7A6-B09F-FA7A130A942E}"/>
                  </a:ext>
                </a:extLst>
              </p:cNvPr>
              <p:cNvSpPr>
                <a:spLocks noRot="1" noChangeAspect="1" noMove="1" noResize="1" noEditPoints="1" noAdjustHandles="1" noChangeArrowheads="1" noChangeShapeType="1" noTextEdit="1"/>
              </p:cNvSpPr>
              <p:nvPr/>
            </p:nvSpPr>
            <p:spPr>
              <a:xfrm>
                <a:off x="6454114" y="5823724"/>
                <a:ext cx="557348" cy="548640"/>
              </a:xfrm>
              <a:prstGeom prst="ellipse">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142491F6-6EC3-1104-B727-F14C27D1AD7E}"/>
                  </a:ext>
                </a:extLst>
              </p:cNvPr>
              <p:cNvSpPr/>
              <p:nvPr/>
            </p:nvSpPr>
            <p:spPr>
              <a:xfrm>
                <a:off x="6454114" y="5009473"/>
                <a:ext cx="557348" cy="54864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𝑊</m:t>
                          </m:r>
                        </m:e>
                        <m:sub>
                          <m:r>
                            <a:rPr lang="en-GB" b="0" i="1" smtClean="0">
                              <a:latin typeface="Cambria Math" panose="02040503050406030204" pitchFamily="18" charset="0"/>
                              <a:ea typeface="Cambria Math" panose="02040503050406030204" pitchFamily="18" charset="0"/>
                            </a:rPr>
                            <m:t>3</m:t>
                          </m:r>
                        </m:sub>
                      </m:sSub>
                    </m:oMath>
                  </m:oMathPara>
                </a14:m>
                <a:endParaRPr lang="en-GB" dirty="0"/>
              </a:p>
            </p:txBody>
          </p:sp>
        </mc:Choice>
        <mc:Fallback xmlns="">
          <p:sp>
            <p:nvSpPr>
              <p:cNvPr id="19" name="Oval 18">
                <a:extLst>
                  <a:ext uri="{FF2B5EF4-FFF2-40B4-BE49-F238E27FC236}">
                    <a16:creationId xmlns:a16="http://schemas.microsoft.com/office/drawing/2014/main" id="{142491F6-6EC3-1104-B727-F14C27D1AD7E}"/>
                  </a:ext>
                </a:extLst>
              </p:cNvPr>
              <p:cNvSpPr>
                <a:spLocks noRot="1" noChangeAspect="1" noMove="1" noResize="1" noEditPoints="1" noAdjustHandles="1" noChangeArrowheads="1" noChangeShapeType="1" noTextEdit="1"/>
              </p:cNvSpPr>
              <p:nvPr/>
            </p:nvSpPr>
            <p:spPr>
              <a:xfrm>
                <a:off x="6454114" y="5009473"/>
                <a:ext cx="557348" cy="548640"/>
              </a:xfrm>
              <a:prstGeom prst="ellipse">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Oval 19">
                <a:extLst>
                  <a:ext uri="{FF2B5EF4-FFF2-40B4-BE49-F238E27FC236}">
                    <a16:creationId xmlns:a16="http://schemas.microsoft.com/office/drawing/2014/main" id="{BC0BC211-4FE3-38BA-8704-D6332D316CD9}"/>
                  </a:ext>
                </a:extLst>
              </p:cNvPr>
              <p:cNvSpPr/>
              <p:nvPr/>
            </p:nvSpPr>
            <p:spPr>
              <a:xfrm>
                <a:off x="8587723" y="4151678"/>
                <a:ext cx="1410786" cy="1184368"/>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ctrlPr>
                            <a:rPr lang="en-GB" sz="1200" i="1" smtClean="0">
                              <a:latin typeface="Cambria Math" panose="02040503050406030204" pitchFamily="18" charset="0"/>
                              <a:ea typeface="Cambria Math" panose="02040503050406030204" pitchFamily="18" charset="0"/>
                            </a:rPr>
                          </m:ctrlPr>
                        </m:naryPr>
                        <m:sub>
                          <m:r>
                            <m:rPr>
                              <m:brk m:alnAt="23"/>
                            </m:rPr>
                            <a:rPr lang="en-GB" sz="1200" b="0" i="1" smtClean="0">
                              <a:latin typeface="Cambria Math" panose="02040503050406030204" pitchFamily="18" charset="0"/>
                              <a:ea typeface="Cambria Math" panose="02040503050406030204" pitchFamily="18" charset="0"/>
                            </a:rPr>
                            <m:t>𝑖</m:t>
                          </m:r>
                        </m:sub>
                        <m:sup>
                          <m:r>
                            <a:rPr lang="en-GB" sz="1200" b="0" i="1" smtClean="0">
                              <a:latin typeface="Cambria Math" panose="02040503050406030204" pitchFamily="18" charset="0"/>
                              <a:ea typeface="Cambria Math" panose="02040503050406030204" pitchFamily="18" charset="0"/>
                            </a:rPr>
                            <m:t>𝑛</m:t>
                          </m:r>
                        </m:sup>
                        <m:e>
                          <m:sSub>
                            <m:sSubPr>
                              <m:ctrlPr>
                                <a:rPr lang="en-GB" sz="120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𝑥</m:t>
                              </m:r>
                            </m:e>
                            <m:sub>
                              <m:r>
                                <a:rPr lang="en-GB" sz="1200" b="0" i="1" smtClean="0">
                                  <a:latin typeface="Cambria Math" panose="02040503050406030204" pitchFamily="18" charset="0"/>
                                  <a:ea typeface="Cambria Math" panose="02040503050406030204" pitchFamily="18" charset="0"/>
                                </a:rPr>
                                <m:t>𝑖</m:t>
                              </m:r>
                            </m:sub>
                          </m:sSub>
                          <m:sSub>
                            <m:sSubPr>
                              <m:ctrlPr>
                                <a:rPr lang="en-GB" sz="1200" i="1" smtClean="0">
                                  <a:latin typeface="Cambria Math" panose="02040503050406030204" pitchFamily="18" charset="0"/>
                                  <a:ea typeface="Cambria Math" panose="02040503050406030204" pitchFamily="18" charset="0"/>
                                </a:rPr>
                              </m:ctrlPr>
                            </m:sSubPr>
                            <m:e>
                              <m:r>
                                <a:rPr lang="en-GB" sz="1200" b="0" i="1" smtClean="0">
                                  <a:latin typeface="Cambria Math" panose="02040503050406030204" pitchFamily="18" charset="0"/>
                                  <a:ea typeface="Cambria Math" panose="02040503050406030204" pitchFamily="18" charset="0"/>
                                </a:rPr>
                                <m:t>𝑊</m:t>
                              </m:r>
                            </m:e>
                            <m:sub>
                              <m:r>
                                <a:rPr lang="en-GB" sz="1200" b="0" i="1" smtClean="0">
                                  <a:latin typeface="Cambria Math" panose="02040503050406030204" pitchFamily="18" charset="0"/>
                                  <a:ea typeface="Cambria Math" panose="02040503050406030204" pitchFamily="18" charset="0"/>
                                </a:rPr>
                                <m:t>𝑖</m:t>
                              </m:r>
                            </m:sub>
                          </m:sSub>
                        </m:e>
                      </m:nary>
                      <m:r>
                        <a:rPr lang="en-GB" sz="1200" i="1" smtClean="0">
                          <a:latin typeface="Cambria Math" panose="02040503050406030204" pitchFamily="18" charset="0"/>
                          <a:ea typeface="Cambria Math" panose="02040503050406030204" pitchFamily="18" charset="0"/>
                        </a:rPr>
                        <m:t>+</m:t>
                      </m:r>
                      <m:r>
                        <a:rPr lang="en-GB" sz="1200" b="0" i="1" smtClean="0">
                          <a:latin typeface="Cambria Math" panose="02040503050406030204" pitchFamily="18" charset="0"/>
                          <a:ea typeface="Cambria Math" panose="02040503050406030204" pitchFamily="18" charset="0"/>
                        </a:rPr>
                        <m:t>𝑏</m:t>
                      </m:r>
                    </m:oMath>
                  </m:oMathPara>
                </a14:m>
                <a:endParaRPr lang="en-GB" sz="1200" dirty="0"/>
              </a:p>
            </p:txBody>
          </p:sp>
        </mc:Choice>
        <mc:Fallback xmlns="">
          <p:sp>
            <p:nvSpPr>
              <p:cNvPr id="20" name="Oval 19">
                <a:extLst>
                  <a:ext uri="{FF2B5EF4-FFF2-40B4-BE49-F238E27FC236}">
                    <a16:creationId xmlns:a16="http://schemas.microsoft.com/office/drawing/2014/main" id="{BC0BC211-4FE3-38BA-8704-D6332D316CD9}"/>
                  </a:ext>
                </a:extLst>
              </p:cNvPr>
              <p:cNvSpPr>
                <a:spLocks noRot="1" noChangeAspect="1" noMove="1" noResize="1" noEditPoints="1" noAdjustHandles="1" noChangeArrowheads="1" noChangeShapeType="1" noTextEdit="1"/>
              </p:cNvSpPr>
              <p:nvPr/>
            </p:nvSpPr>
            <p:spPr>
              <a:xfrm>
                <a:off x="8587723" y="4151678"/>
                <a:ext cx="1410786" cy="1184368"/>
              </a:xfrm>
              <a:prstGeom prst="ellipse">
                <a:avLst/>
              </a:prstGeom>
              <a:blipFill>
                <a:blip r:embed="rId11"/>
                <a:stretch>
                  <a:fillRect l="-20513" t="-22335" r="-14957" b="-48731"/>
                </a:stretch>
              </a:blipFill>
            </p:spPr>
            <p:txBody>
              <a:bodyPr/>
              <a:lstStyle/>
              <a:p>
                <a:r>
                  <a:rPr lang="en-GB">
                    <a:noFill/>
                  </a:rPr>
                  <a:t> </a:t>
                </a:r>
              </a:p>
            </p:txBody>
          </p:sp>
        </mc:Fallback>
      </mc:AlternateContent>
      <p:cxnSp>
        <p:nvCxnSpPr>
          <p:cNvPr id="85" name="Straight Arrow Connector 84">
            <a:extLst>
              <a:ext uri="{FF2B5EF4-FFF2-40B4-BE49-F238E27FC236}">
                <a16:creationId xmlns:a16="http://schemas.microsoft.com/office/drawing/2014/main" id="{D6053B15-55B1-2CB1-780C-E46441C23B9E}"/>
              </a:ext>
            </a:extLst>
          </p:cNvPr>
          <p:cNvCxnSpPr>
            <a:cxnSpLocks/>
            <a:stCxn id="16" idx="6"/>
            <a:endCxn id="20" idx="2"/>
          </p:cNvCxnSpPr>
          <p:nvPr/>
        </p:nvCxnSpPr>
        <p:spPr>
          <a:xfrm>
            <a:off x="7011462" y="3655291"/>
            <a:ext cx="1576261" cy="10885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14995967-B97D-7DB1-F9C3-BE7DA00E6C5A}"/>
              </a:ext>
            </a:extLst>
          </p:cNvPr>
          <p:cNvCxnSpPr>
            <a:cxnSpLocks/>
            <a:stCxn id="17" idx="6"/>
            <a:endCxn id="20" idx="2"/>
          </p:cNvCxnSpPr>
          <p:nvPr/>
        </p:nvCxnSpPr>
        <p:spPr>
          <a:xfrm>
            <a:off x="7011462" y="4469542"/>
            <a:ext cx="1576261" cy="2743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BC47CD7C-6BCF-D421-83E1-6BAD0954F426}"/>
              </a:ext>
            </a:extLst>
          </p:cNvPr>
          <p:cNvCxnSpPr>
            <a:cxnSpLocks/>
            <a:stCxn id="19" idx="6"/>
            <a:endCxn id="20" idx="2"/>
          </p:cNvCxnSpPr>
          <p:nvPr/>
        </p:nvCxnSpPr>
        <p:spPr>
          <a:xfrm flipV="1">
            <a:off x="7011462" y="4743862"/>
            <a:ext cx="1576261" cy="5399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71CE6E7D-EBE5-BCDA-6D54-CA0FF469F30A}"/>
              </a:ext>
            </a:extLst>
          </p:cNvPr>
          <p:cNvCxnSpPr>
            <a:cxnSpLocks/>
            <a:stCxn id="18" idx="6"/>
            <a:endCxn id="20" idx="2"/>
          </p:cNvCxnSpPr>
          <p:nvPr/>
        </p:nvCxnSpPr>
        <p:spPr>
          <a:xfrm flipV="1">
            <a:off x="7011462" y="4743862"/>
            <a:ext cx="1576261" cy="13541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7" name="Oval 106">
                <a:extLst>
                  <a:ext uri="{FF2B5EF4-FFF2-40B4-BE49-F238E27FC236}">
                    <a16:creationId xmlns:a16="http://schemas.microsoft.com/office/drawing/2014/main" id="{A75CB053-077A-37D8-806F-C2660D00F90D}"/>
                  </a:ext>
                </a:extLst>
              </p:cNvPr>
              <p:cNvSpPr/>
              <p:nvPr/>
            </p:nvSpPr>
            <p:spPr>
              <a:xfrm>
                <a:off x="11296096" y="4469542"/>
                <a:ext cx="557348" cy="548640"/>
              </a:xfrm>
              <a:prstGeom prst="ellips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cy-GB" b="0" i="1" smtClean="0">
                          <a:latin typeface="Cambria Math" panose="02040503050406030204" pitchFamily="18" charset="0"/>
                        </a:rPr>
                        <m:t>ŷ</m:t>
                      </m:r>
                    </m:oMath>
                  </m:oMathPara>
                </a14:m>
                <a:endParaRPr lang="en-GB" dirty="0"/>
              </a:p>
            </p:txBody>
          </p:sp>
        </mc:Choice>
        <mc:Fallback xmlns="">
          <p:sp>
            <p:nvSpPr>
              <p:cNvPr id="107" name="Oval 106">
                <a:extLst>
                  <a:ext uri="{FF2B5EF4-FFF2-40B4-BE49-F238E27FC236}">
                    <a16:creationId xmlns:a16="http://schemas.microsoft.com/office/drawing/2014/main" id="{A75CB053-077A-37D8-806F-C2660D00F90D}"/>
                  </a:ext>
                </a:extLst>
              </p:cNvPr>
              <p:cNvSpPr>
                <a:spLocks noRot="1" noChangeAspect="1" noMove="1" noResize="1" noEditPoints="1" noAdjustHandles="1" noChangeArrowheads="1" noChangeShapeType="1" noTextEdit="1"/>
              </p:cNvSpPr>
              <p:nvPr/>
            </p:nvSpPr>
            <p:spPr>
              <a:xfrm>
                <a:off x="11296096" y="4469542"/>
                <a:ext cx="557348" cy="548640"/>
              </a:xfrm>
              <a:prstGeom prst="ellipse">
                <a:avLst/>
              </a:prstGeom>
              <a:blipFill>
                <a:blip r:embed="rId12"/>
                <a:stretch>
                  <a:fillRect/>
                </a:stretch>
              </a:blipFill>
            </p:spPr>
            <p:txBody>
              <a:bodyPr/>
              <a:lstStyle/>
              <a:p>
                <a:r>
                  <a:rPr lang="en-GB">
                    <a:noFill/>
                  </a:rPr>
                  <a:t> </a:t>
                </a:r>
              </a:p>
            </p:txBody>
          </p:sp>
        </mc:Fallback>
      </mc:AlternateContent>
      <p:cxnSp>
        <p:nvCxnSpPr>
          <p:cNvPr id="109" name="Straight Arrow Connector 108">
            <a:extLst>
              <a:ext uri="{FF2B5EF4-FFF2-40B4-BE49-F238E27FC236}">
                <a16:creationId xmlns:a16="http://schemas.microsoft.com/office/drawing/2014/main" id="{2A0A71D8-2C28-9A44-456B-003120DA26D4}"/>
              </a:ext>
            </a:extLst>
          </p:cNvPr>
          <p:cNvCxnSpPr>
            <a:cxnSpLocks/>
            <a:stCxn id="20" idx="6"/>
            <a:endCxn id="107" idx="2"/>
          </p:cNvCxnSpPr>
          <p:nvPr/>
        </p:nvCxnSpPr>
        <p:spPr>
          <a:xfrm>
            <a:off x="9998509" y="4743862"/>
            <a:ext cx="129758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D5E8DA54-A755-40A1-44DB-F028DB7151C5}"/>
              </a:ext>
            </a:extLst>
          </p:cNvPr>
          <p:cNvSpPr txBox="1"/>
          <p:nvPr/>
        </p:nvSpPr>
        <p:spPr>
          <a:xfrm>
            <a:off x="10163984" y="4205887"/>
            <a:ext cx="870862" cy="461665"/>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Activation Function</a:t>
            </a:r>
          </a:p>
        </p:txBody>
      </p:sp>
      <mc:AlternateContent xmlns:mc="http://schemas.openxmlformats.org/markup-compatibility/2006" xmlns:a14="http://schemas.microsoft.com/office/drawing/2010/main">
        <mc:Choice Requires="a14">
          <p:sp>
            <p:nvSpPr>
              <p:cNvPr id="133" name="Oval 132">
                <a:extLst>
                  <a:ext uri="{FF2B5EF4-FFF2-40B4-BE49-F238E27FC236}">
                    <a16:creationId xmlns:a16="http://schemas.microsoft.com/office/drawing/2014/main" id="{BB702C0C-C9CA-0377-29BD-D6E092AF0947}"/>
                  </a:ext>
                </a:extLst>
              </p:cNvPr>
              <p:cNvSpPr/>
              <p:nvPr/>
            </p:nvSpPr>
            <p:spPr>
              <a:xfrm>
                <a:off x="6454114" y="2288046"/>
                <a:ext cx="557348" cy="548640"/>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𝑏</m:t>
                      </m:r>
                    </m:oMath>
                  </m:oMathPara>
                </a14:m>
                <a:endParaRPr lang="en-GB" dirty="0"/>
              </a:p>
            </p:txBody>
          </p:sp>
        </mc:Choice>
        <mc:Fallback xmlns="">
          <p:sp>
            <p:nvSpPr>
              <p:cNvPr id="133" name="Oval 132">
                <a:extLst>
                  <a:ext uri="{FF2B5EF4-FFF2-40B4-BE49-F238E27FC236}">
                    <a16:creationId xmlns:a16="http://schemas.microsoft.com/office/drawing/2014/main" id="{BB702C0C-C9CA-0377-29BD-D6E092AF0947}"/>
                  </a:ext>
                </a:extLst>
              </p:cNvPr>
              <p:cNvSpPr>
                <a:spLocks noRot="1" noChangeAspect="1" noMove="1" noResize="1" noEditPoints="1" noAdjustHandles="1" noChangeArrowheads="1" noChangeShapeType="1" noTextEdit="1"/>
              </p:cNvSpPr>
              <p:nvPr/>
            </p:nvSpPr>
            <p:spPr>
              <a:xfrm>
                <a:off x="6454114" y="2288046"/>
                <a:ext cx="557348" cy="548640"/>
              </a:xfrm>
              <a:prstGeom prst="ellipse">
                <a:avLst/>
              </a:prstGeom>
              <a:blipFill>
                <a:blip r:embed="rId13"/>
                <a:stretch>
                  <a:fillRect/>
                </a:stretch>
              </a:blipFill>
            </p:spPr>
            <p:txBody>
              <a:bodyPr/>
              <a:lstStyle/>
              <a:p>
                <a:r>
                  <a:rPr lang="en-GB">
                    <a:noFill/>
                  </a:rPr>
                  <a:t> </a:t>
                </a:r>
              </a:p>
            </p:txBody>
          </p:sp>
        </mc:Fallback>
      </mc:AlternateContent>
      <p:cxnSp>
        <p:nvCxnSpPr>
          <p:cNvPr id="135" name="Straight Arrow Connector 134">
            <a:extLst>
              <a:ext uri="{FF2B5EF4-FFF2-40B4-BE49-F238E27FC236}">
                <a16:creationId xmlns:a16="http://schemas.microsoft.com/office/drawing/2014/main" id="{1FFC77BD-BFEA-CB2E-E943-90A1947904C5}"/>
              </a:ext>
            </a:extLst>
          </p:cNvPr>
          <p:cNvCxnSpPr>
            <a:cxnSpLocks/>
            <a:stCxn id="133" idx="6"/>
            <a:endCxn id="20" idx="2"/>
          </p:cNvCxnSpPr>
          <p:nvPr/>
        </p:nvCxnSpPr>
        <p:spPr>
          <a:xfrm>
            <a:off x="7011462" y="2562366"/>
            <a:ext cx="1576261" cy="21814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77C0B82D-A857-AA69-2F26-A950E862BA4E}"/>
              </a:ext>
            </a:extLst>
          </p:cNvPr>
          <p:cNvCxnSpPr>
            <a:stCxn id="4" idx="6"/>
            <a:endCxn id="16" idx="2"/>
          </p:cNvCxnSpPr>
          <p:nvPr/>
        </p:nvCxnSpPr>
        <p:spPr>
          <a:xfrm flipV="1">
            <a:off x="5165243" y="3655291"/>
            <a:ext cx="1288871" cy="217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1" name="Straight Arrow Connector 140">
            <a:extLst>
              <a:ext uri="{FF2B5EF4-FFF2-40B4-BE49-F238E27FC236}">
                <a16:creationId xmlns:a16="http://schemas.microsoft.com/office/drawing/2014/main" id="{8D9A013E-E8EC-6C75-C55D-929173916718}"/>
              </a:ext>
            </a:extLst>
          </p:cNvPr>
          <p:cNvCxnSpPr>
            <a:stCxn id="5" idx="6"/>
            <a:endCxn id="17" idx="2"/>
          </p:cNvCxnSpPr>
          <p:nvPr/>
        </p:nvCxnSpPr>
        <p:spPr>
          <a:xfrm flipV="1">
            <a:off x="5165243" y="4469542"/>
            <a:ext cx="1288871" cy="217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7EDDD2D3-E44C-EAC9-8CFE-DEEBE6628692}"/>
              </a:ext>
            </a:extLst>
          </p:cNvPr>
          <p:cNvCxnSpPr>
            <a:stCxn id="7" idx="6"/>
            <a:endCxn id="19" idx="2"/>
          </p:cNvCxnSpPr>
          <p:nvPr/>
        </p:nvCxnSpPr>
        <p:spPr>
          <a:xfrm flipV="1">
            <a:off x="5165243" y="5283793"/>
            <a:ext cx="1288871" cy="217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97078C0E-33E9-B5B0-5D74-3B3A23FB4A7B}"/>
              </a:ext>
            </a:extLst>
          </p:cNvPr>
          <p:cNvCxnSpPr>
            <a:stCxn id="6" idx="6"/>
            <a:endCxn id="18" idx="2"/>
          </p:cNvCxnSpPr>
          <p:nvPr/>
        </p:nvCxnSpPr>
        <p:spPr>
          <a:xfrm flipV="1">
            <a:off x="5165243" y="6098044"/>
            <a:ext cx="1288871" cy="2176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6" name="TextBox 145">
            <a:extLst>
              <a:ext uri="{FF2B5EF4-FFF2-40B4-BE49-F238E27FC236}">
                <a16:creationId xmlns:a16="http://schemas.microsoft.com/office/drawing/2014/main" id="{F214B63A-0DCE-F2DA-3F59-EF244703A760}"/>
              </a:ext>
            </a:extLst>
          </p:cNvPr>
          <p:cNvSpPr txBox="1"/>
          <p:nvPr/>
        </p:nvSpPr>
        <p:spPr>
          <a:xfrm>
            <a:off x="4141988" y="383181"/>
            <a:ext cx="5181600" cy="1138773"/>
          </a:xfrm>
          <a:prstGeom prst="rect">
            <a:avLst/>
          </a:prstGeom>
          <a:noFill/>
        </p:spPr>
        <p:txBody>
          <a:bodyPr wrap="square" rtlCol="0">
            <a:spAutoFit/>
          </a:bodyPr>
          <a:lstStyle/>
          <a:p>
            <a:pPr algn="ctr"/>
            <a:r>
              <a:rPr lang="en-GB" sz="3400" b="1" dirty="0">
                <a:latin typeface="Calibri" panose="020F0502020204030204" pitchFamily="34" charset="0"/>
                <a:cs typeface="Calibri" panose="020F0502020204030204" pitchFamily="34" charset="0"/>
              </a:rPr>
              <a:t>The Perceptron Neural Network Architecture</a:t>
            </a:r>
          </a:p>
        </p:txBody>
      </p:sp>
      <mc:AlternateContent xmlns:mc="http://schemas.openxmlformats.org/markup-compatibility/2006" xmlns:a14="http://schemas.microsoft.com/office/drawing/2010/main">
        <mc:Choice Requires="a14">
          <p:graphicFrame>
            <p:nvGraphicFramePr>
              <p:cNvPr id="147" name="Table 146">
                <a:extLst>
                  <a:ext uri="{FF2B5EF4-FFF2-40B4-BE49-F238E27FC236}">
                    <a16:creationId xmlns:a16="http://schemas.microsoft.com/office/drawing/2014/main" id="{1EC70115-FD37-1A5D-44C5-E018083C27FC}"/>
                  </a:ext>
                </a:extLst>
              </p:cNvPr>
              <p:cNvGraphicFramePr>
                <a:graphicFrameLocks noGrp="1"/>
              </p:cNvGraphicFramePr>
              <p:nvPr/>
            </p:nvGraphicFramePr>
            <p:xfrm>
              <a:off x="9384568" y="1307608"/>
              <a:ext cx="2429694" cy="1960875"/>
            </p:xfrm>
            <a:graphic>
              <a:graphicData uri="http://schemas.openxmlformats.org/drawingml/2006/table">
                <a:tbl>
                  <a:tblPr firstRow="1" bandRow="1">
                    <a:tableStyleId>{5940675A-B579-460E-94D1-54222C63F5DA}</a:tableStyleId>
                  </a:tblPr>
                  <a:tblGrid>
                    <a:gridCol w="1053739">
                      <a:extLst>
                        <a:ext uri="{9D8B030D-6E8A-4147-A177-3AD203B41FA5}">
                          <a16:colId xmlns:a16="http://schemas.microsoft.com/office/drawing/2014/main" val="4104448177"/>
                        </a:ext>
                      </a:extLst>
                    </a:gridCol>
                    <a:gridCol w="1375955">
                      <a:extLst>
                        <a:ext uri="{9D8B030D-6E8A-4147-A177-3AD203B41FA5}">
                          <a16:colId xmlns:a16="http://schemas.microsoft.com/office/drawing/2014/main" val="1850314661"/>
                        </a:ext>
                      </a:extLst>
                    </a:gridCol>
                  </a:tblGrid>
                  <a:tr h="392175">
                    <a:tc>
                      <a:txBody>
                        <a:bodyPr/>
                        <a:lstStyle/>
                        <a:p>
                          <a:pPr algn="ctr"/>
                          <a:r>
                            <a:rPr lang="en-GB" b="1" dirty="0"/>
                            <a:t>Symbol</a:t>
                          </a:r>
                        </a:p>
                      </a:txBody>
                      <a:tcPr/>
                    </a:tc>
                    <a:tc>
                      <a:txBody>
                        <a:bodyPr/>
                        <a:lstStyle/>
                        <a:p>
                          <a:pPr algn="ctr"/>
                          <a:r>
                            <a:rPr lang="en-GB" b="1" dirty="0"/>
                            <a:t>Meaning</a:t>
                          </a:r>
                        </a:p>
                      </a:txBody>
                      <a:tcPr/>
                    </a:tc>
                    <a:extLst>
                      <a:ext uri="{0D108BD9-81ED-4DB2-BD59-A6C34878D82A}">
                        <a16:rowId xmlns:a16="http://schemas.microsoft.com/office/drawing/2014/main" val="806515297"/>
                      </a:ext>
                    </a:extLst>
                  </a:tr>
                  <a:tr h="392175">
                    <a:tc>
                      <a:txBody>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en-GB" sz="1200" b="0" i="1" smtClean="0">
                                        <a:latin typeface="Cambria Math" panose="02040503050406030204" pitchFamily="18" charset="0"/>
                                      </a:rPr>
                                      <m:t>𝑥</m:t>
                                    </m:r>
                                  </m:e>
                                  <m:sub>
                                    <m:r>
                                      <a:rPr lang="en-GB" sz="1200" b="0" i="1" smtClean="0">
                                        <a:latin typeface="Cambria Math" panose="02040503050406030204" pitchFamily="18" charset="0"/>
                                      </a:rPr>
                                      <m:t>𝑖</m:t>
                                    </m:r>
                                  </m:sub>
                                </m:sSub>
                              </m:oMath>
                            </m:oMathPara>
                          </a14:m>
                          <a:endParaRPr lang="en-GB" sz="1200" dirty="0">
                            <a:latin typeface="Calibri" panose="020F0502020204030204" pitchFamily="34" charset="0"/>
                            <a:cs typeface="Calibri" panose="020F0502020204030204" pitchFamily="34" charset="0"/>
                          </a:endParaRPr>
                        </a:p>
                      </a:txBody>
                      <a:tcPr/>
                    </a:tc>
                    <a:tc>
                      <a:txBody>
                        <a:bodyPr/>
                        <a:lstStyle/>
                        <a:p>
                          <a:r>
                            <a:rPr lang="en-GB" sz="1200" dirty="0">
                              <a:latin typeface="Calibri" panose="020F0502020204030204" pitchFamily="34" charset="0"/>
                              <a:cs typeface="Calibri" panose="020F0502020204030204" pitchFamily="34" charset="0"/>
                            </a:rPr>
                            <a:t>Input</a:t>
                          </a:r>
                        </a:p>
                      </a:txBody>
                      <a:tcPr/>
                    </a:tc>
                    <a:extLst>
                      <a:ext uri="{0D108BD9-81ED-4DB2-BD59-A6C34878D82A}">
                        <a16:rowId xmlns:a16="http://schemas.microsoft.com/office/drawing/2014/main" val="1720955173"/>
                      </a:ext>
                    </a:extLst>
                  </a:tr>
                  <a:tr h="392175">
                    <a:tc>
                      <a:txBody>
                        <a:bodyPr/>
                        <a:lstStyle/>
                        <a:p>
                          <a:pPr/>
                          <a14:m>
                            <m:oMathPara xmlns:m="http://schemas.openxmlformats.org/officeDocument/2006/math">
                              <m:oMathParaPr>
                                <m:jc m:val="centerGroup"/>
                              </m:oMathParaPr>
                              <m:oMath xmlns:m="http://schemas.openxmlformats.org/officeDocument/2006/math">
                                <m:sSub>
                                  <m:sSubPr>
                                    <m:ctrlPr>
                                      <a:rPr lang="pt-BR" sz="1200" i="1" smtClean="0">
                                        <a:latin typeface="Cambria Math" panose="02040503050406030204" pitchFamily="18" charset="0"/>
                                      </a:rPr>
                                    </m:ctrlPr>
                                  </m:sSubPr>
                                  <m:e>
                                    <m:r>
                                      <a:rPr lang="en-GB" sz="1200" b="0" i="1" smtClean="0">
                                        <a:latin typeface="Cambria Math" panose="02040503050406030204" pitchFamily="18" charset="0"/>
                                      </a:rPr>
                                      <m:t>𝑊</m:t>
                                    </m:r>
                                  </m:e>
                                  <m:sub>
                                    <m:r>
                                      <a:rPr lang="en-GB" sz="1200" b="0" i="1" smtClean="0">
                                        <a:latin typeface="Cambria Math" panose="02040503050406030204" pitchFamily="18" charset="0"/>
                                      </a:rPr>
                                      <m:t>𝑖</m:t>
                                    </m:r>
                                  </m:sub>
                                </m:sSub>
                              </m:oMath>
                            </m:oMathPara>
                          </a14:m>
                          <a:endParaRPr lang="en-GB" sz="1200" dirty="0">
                            <a:latin typeface="Calibri" panose="020F0502020204030204" pitchFamily="34" charset="0"/>
                            <a:cs typeface="Calibri" panose="020F0502020204030204" pitchFamily="34" charset="0"/>
                          </a:endParaRPr>
                        </a:p>
                      </a:txBody>
                      <a:tcPr/>
                    </a:tc>
                    <a:tc>
                      <a:txBody>
                        <a:bodyPr/>
                        <a:lstStyle/>
                        <a:p>
                          <a:r>
                            <a:rPr lang="en-GB" sz="1200" dirty="0">
                              <a:latin typeface="Calibri" panose="020F0502020204030204" pitchFamily="34" charset="0"/>
                              <a:cs typeface="Calibri" panose="020F0502020204030204" pitchFamily="34" charset="0"/>
                            </a:rPr>
                            <a:t>Weights</a:t>
                          </a:r>
                        </a:p>
                      </a:txBody>
                      <a:tcPr/>
                    </a:tc>
                    <a:extLst>
                      <a:ext uri="{0D108BD9-81ED-4DB2-BD59-A6C34878D82A}">
                        <a16:rowId xmlns:a16="http://schemas.microsoft.com/office/drawing/2014/main" val="3305972568"/>
                      </a:ext>
                    </a:extLst>
                  </a:tr>
                  <a:tr h="392175">
                    <a:tc>
                      <a:txBody>
                        <a:bodyPr/>
                        <a:lstStyle/>
                        <a:p>
                          <a:pPr/>
                          <a14:m>
                            <m:oMathPara xmlns:m="http://schemas.openxmlformats.org/officeDocument/2006/math">
                              <m:oMathParaPr>
                                <m:jc m:val="centerGroup"/>
                              </m:oMathParaPr>
                              <m:oMath xmlns:m="http://schemas.openxmlformats.org/officeDocument/2006/math">
                                <m:r>
                                  <a:rPr lang="en-GB" sz="1200" i="1" smtClean="0">
                                    <a:latin typeface="Cambria Math" panose="02040503050406030204" pitchFamily="18" charset="0"/>
                                  </a:rPr>
                                  <m:t>𝑏</m:t>
                                </m:r>
                              </m:oMath>
                            </m:oMathPara>
                          </a14:m>
                          <a:endParaRPr lang="en-GB" sz="1200" dirty="0">
                            <a:latin typeface="Calibri" panose="020F0502020204030204" pitchFamily="34" charset="0"/>
                            <a:cs typeface="Calibri" panose="020F0502020204030204" pitchFamily="34" charset="0"/>
                          </a:endParaRPr>
                        </a:p>
                      </a:txBody>
                      <a:tcPr/>
                    </a:tc>
                    <a:tc>
                      <a:txBody>
                        <a:bodyPr/>
                        <a:lstStyle/>
                        <a:p>
                          <a:r>
                            <a:rPr lang="en-GB" sz="1200" dirty="0">
                              <a:latin typeface="Calibri" panose="020F0502020204030204" pitchFamily="34" charset="0"/>
                              <a:cs typeface="Calibri" panose="020F0502020204030204" pitchFamily="34" charset="0"/>
                            </a:rPr>
                            <a:t>Bias</a:t>
                          </a:r>
                        </a:p>
                      </a:txBody>
                      <a:tcPr/>
                    </a:tc>
                    <a:extLst>
                      <a:ext uri="{0D108BD9-81ED-4DB2-BD59-A6C34878D82A}">
                        <a16:rowId xmlns:a16="http://schemas.microsoft.com/office/drawing/2014/main" val="241714092"/>
                      </a:ext>
                    </a:extLst>
                  </a:tr>
                  <a:tr h="3921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cy-GB" sz="1200" b="0" i="1" smtClean="0">
                                    <a:latin typeface="Cambria Math" panose="02040503050406030204" pitchFamily="18" charset="0"/>
                                  </a:rPr>
                                  <m:t>ŷ</m:t>
                                </m:r>
                              </m:oMath>
                            </m:oMathPara>
                          </a14:m>
                          <a:endParaRPr lang="en-GB" sz="1200" dirty="0">
                            <a:latin typeface="Calibri" panose="020F0502020204030204" pitchFamily="34" charset="0"/>
                            <a:cs typeface="Calibri" panose="020F0502020204030204" pitchFamily="34" charset="0"/>
                          </a:endParaRPr>
                        </a:p>
                      </a:txBody>
                      <a:tcPr/>
                    </a:tc>
                    <a:tc>
                      <a:txBody>
                        <a:bodyPr/>
                        <a:lstStyle/>
                        <a:p>
                          <a:r>
                            <a:rPr lang="en-GB" sz="1200" dirty="0">
                              <a:latin typeface="Calibri" panose="020F0502020204030204" pitchFamily="34" charset="0"/>
                              <a:cs typeface="Calibri" panose="020F0502020204030204" pitchFamily="34" charset="0"/>
                            </a:rPr>
                            <a:t>Prediction</a:t>
                          </a:r>
                        </a:p>
                      </a:txBody>
                      <a:tcPr/>
                    </a:tc>
                    <a:extLst>
                      <a:ext uri="{0D108BD9-81ED-4DB2-BD59-A6C34878D82A}">
                        <a16:rowId xmlns:a16="http://schemas.microsoft.com/office/drawing/2014/main" val="2886216231"/>
                      </a:ext>
                    </a:extLst>
                  </a:tr>
                </a:tbl>
              </a:graphicData>
            </a:graphic>
          </p:graphicFrame>
        </mc:Choice>
        <mc:Fallback xmlns="">
          <p:graphicFrame>
            <p:nvGraphicFramePr>
              <p:cNvPr id="147" name="Table 146">
                <a:extLst>
                  <a:ext uri="{FF2B5EF4-FFF2-40B4-BE49-F238E27FC236}">
                    <a16:creationId xmlns:a16="http://schemas.microsoft.com/office/drawing/2014/main" id="{1EC70115-FD37-1A5D-44C5-E018083C27FC}"/>
                  </a:ext>
                </a:extLst>
              </p:cNvPr>
              <p:cNvGraphicFramePr>
                <a:graphicFrameLocks noGrp="1"/>
              </p:cNvGraphicFramePr>
              <p:nvPr>
                <p:extLst>
                  <p:ext uri="{D42A27DB-BD31-4B8C-83A1-F6EECF244321}">
                    <p14:modId xmlns:p14="http://schemas.microsoft.com/office/powerpoint/2010/main" val="3756926823"/>
                  </p:ext>
                </p:extLst>
              </p:nvPr>
            </p:nvGraphicFramePr>
            <p:xfrm>
              <a:off x="9384568" y="1307608"/>
              <a:ext cx="2429694" cy="1960875"/>
            </p:xfrm>
            <a:graphic>
              <a:graphicData uri="http://schemas.openxmlformats.org/drawingml/2006/table">
                <a:tbl>
                  <a:tblPr firstRow="1" bandRow="1">
                    <a:tableStyleId>{5940675A-B579-460E-94D1-54222C63F5DA}</a:tableStyleId>
                  </a:tblPr>
                  <a:tblGrid>
                    <a:gridCol w="1053739">
                      <a:extLst>
                        <a:ext uri="{9D8B030D-6E8A-4147-A177-3AD203B41FA5}">
                          <a16:colId xmlns:a16="http://schemas.microsoft.com/office/drawing/2014/main" val="4104448177"/>
                        </a:ext>
                      </a:extLst>
                    </a:gridCol>
                    <a:gridCol w="1375955">
                      <a:extLst>
                        <a:ext uri="{9D8B030D-6E8A-4147-A177-3AD203B41FA5}">
                          <a16:colId xmlns:a16="http://schemas.microsoft.com/office/drawing/2014/main" val="1850314661"/>
                        </a:ext>
                      </a:extLst>
                    </a:gridCol>
                  </a:tblGrid>
                  <a:tr h="392175">
                    <a:tc>
                      <a:txBody>
                        <a:bodyPr/>
                        <a:lstStyle/>
                        <a:p>
                          <a:pPr algn="ctr"/>
                          <a:r>
                            <a:rPr lang="en-GB" b="1" dirty="0"/>
                            <a:t>Symbol</a:t>
                          </a:r>
                        </a:p>
                      </a:txBody>
                      <a:tcPr/>
                    </a:tc>
                    <a:tc>
                      <a:txBody>
                        <a:bodyPr/>
                        <a:lstStyle/>
                        <a:p>
                          <a:pPr algn="ctr"/>
                          <a:r>
                            <a:rPr lang="en-GB" b="1" dirty="0"/>
                            <a:t>Meaning</a:t>
                          </a:r>
                        </a:p>
                      </a:txBody>
                      <a:tcPr/>
                    </a:tc>
                    <a:extLst>
                      <a:ext uri="{0D108BD9-81ED-4DB2-BD59-A6C34878D82A}">
                        <a16:rowId xmlns:a16="http://schemas.microsoft.com/office/drawing/2014/main" val="806515297"/>
                      </a:ext>
                    </a:extLst>
                  </a:tr>
                  <a:tr h="392175">
                    <a:tc>
                      <a:txBody>
                        <a:bodyPr/>
                        <a:lstStyle/>
                        <a:p>
                          <a:endParaRPr lang="en-US"/>
                        </a:p>
                      </a:txBody>
                      <a:tcPr>
                        <a:blipFill>
                          <a:blip r:embed="rId14"/>
                          <a:stretch>
                            <a:fillRect l="-578" t="-107813" r="-132370" b="-306250"/>
                          </a:stretch>
                        </a:blipFill>
                      </a:tcPr>
                    </a:tc>
                    <a:tc>
                      <a:txBody>
                        <a:bodyPr/>
                        <a:lstStyle/>
                        <a:p>
                          <a:r>
                            <a:rPr lang="en-GB" sz="1200" dirty="0">
                              <a:latin typeface="Calibri" panose="020F0502020204030204" pitchFamily="34" charset="0"/>
                              <a:cs typeface="Calibri" panose="020F0502020204030204" pitchFamily="34" charset="0"/>
                            </a:rPr>
                            <a:t>Input</a:t>
                          </a:r>
                        </a:p>
                      </a:txBody>
                      <a:tcPr/>
                    </a:tc>
                    <a:extLst>
                      <a:ext uri="{0D108BD9-81ED-4DB2-BD59-A6C34878D82A}">
                        <a16:rowId xmlns:a16="http://schemas.microsoft.com/office/drawing/2014/main" val="1720955173"/>
                      </a:ext>
                    </a:extLst>
                  </a:tr>
                  <a:tr h="392175">
                    <a:tc>
                      <a:txBody>
                        <a:bodyPr/>
                        <a:lstStyle/>
                        <a:p>
                          <a:endParaRPr lang="en-US"/>
                        </a:p>
                      </a:txBody>
                      <a:tcPr>
                        <a:blipFill>
                          <a:blip r:embed="rId14"/>
                          <a:stretch>
                            <a:fillRect l="-578" t="-204615" r="-132370" b="-201538"/>
                          </a:stretch>
                        </a:blipFill>
                      </a:tcPr>
                    </a:tc>
                    <a:tc>
                      <a:txBody>
                        <a:bodyPr/>
                        <a:lstStyle/>
                        <a:p>
                          <a:r>
                            <a:rPr lang="en-GB" sz="1200" dirty="0">
                              <a:latin typeface="Calibri" panose="020F0502020204030204" pitchFamily="34" charset="0"/>
                              <a:cs typeface="Calibri" panose="020F0502020204030204" pitchFamily="34" charset="0"/>
                            </a:rPr>
                            <a:t>Weights</a:t>
                          </a:r>
                        </a:p>
                      </a:txBody>
                      <a:tcPr/>
                    </a:tc>
                    <a:extLst>
                      <a:ext uri="{0D108BD9-81ED-4DB2-BD59-A6C34878D82A}">
                        <a16:rowId xmlns:a16="http://schemas.microsoft.com/office/drawing/2014/main" val="3305972568"/>
                      </a:ext>
                    </a:extLst>
                  </a:tr>
                  <a:tr h="392175">
                    <a:tc>
                      <a:txBody>
                        <a:bodyPr/>
                        <a:lstStyle/>
                        <a:p>
                          <a:endParaRPr lang="en-US"/>
                        </a:p>
                      </a:txBody>
                      <a:tcPr>
                        <a:blipFill>
                          <a:blip r:embed="rId14"/>
                          <a:stretch>
                            <a:fillRect l="-578" t="-309375" r="-132370" b="-104688"/>
                          </a:stretch>
                        </a:blipFill>
                      </a:tcPr>
                    </a:tc>
                    <a:tc>
                      <a:txBody>
                        <a:bodyPr/>
                        <a:lstStyle/>
                        <a:p>
                          <a:r>
                            <a:rPr lang="en-GB" sz="1200" dirty="0">
                              <a:latin typeface="Calibri" panose="020F0502020204030204" pitchFamily="34" charset="0"/>
                              <a:cs typeface="Calibri" panose="020F0502020204030204" pitchFamily="34" charset="0"/>
                            </a:rPr>
                            <a:t>Bias</a:t>
                          </a:r>
                        </a:p>
                      </a:txBody>
                      <a:tcPr/>
                    </a:tc>
                    <a:extLst>
                      <a:ext uri="{0D108BD9-81ED-4DB2-BD59-A6C34878D82A}">
                        <a16:rowId xmlns:a16="http://schemas.microsoft.com/office/drawing/2014/main" val="241714092"/>
                      </a:ext>
                    </a:extLst>
                  </a:tr>
                  <a:tr h="392175">
                    <a:tc>
                      <a:txBody>
                        <a:bodyPr/>
                        <a:lstStyle/>
                        <a:p>
                          <a:endParaRPr lang="en-US"/>
                        </a:p>
                      </a:txBody>
                      <a:tcPr>
                        <a:blipFill>
                          <a:blip r:embed="rId14"/>
                          <a:stretch>
                            <a:fillRect l="-578" t="-403077" r="-132370" b="-3077"/>
                          </a:stretch>
                        </a:blipFill>
                      </a:tcPr>
                    </a:tc>
                    <a:tc>
                      <a:txBody>
                        <a:bodyPr/>
                        <a:lstStyle/>
                        <a:p>
                          <a:r>
                            <a:rPr lang="en-GB" sz="1200" dirty="0">
                              <a:latin typeface="Calibri" panose="020F0502020204030204" pitchFamily="34" charset="0"/>
                              <a:cs typeface="Calibri" panose="020F0502020204030204" pitchFamily="34" charset="0"/>
                            </a:rPr>
                            <a:t>Prediction</a:t>
                          </a:r>
                        </a:p>
                      </a:txBody>
                      <a:tcPr/>
                    </a:tc>
                    <a:extLst>
                      <a:ext uri="{0D108BD9-81ED-4DB2-BD59-A6C34878D82A}">
                        <a16:rowId xmlns:a16="http://schemas.microsoft.com/office/drawing/2014/main" val="2886216231"/>
                      </a:ext>
                    </a:extLst>
                  </a:tr>
                </a:tbl>
              </a:graphicData>
            </a:graphic>
          </p:graphicFrame>
        </mc:Fallback>
      </mc:AlternateContent>
      <p:sp>
        <p:nvSpPr>
          <p:cNvPr id="148" name="TextBox 147">
            <a:extLst>
              <a:ext uri="{FF2B5EF4-FFF2-40B4-BE49-F238E27FC236}">
                <a16:creationId xmlns:a16="http://schemas.microsoft.com/office/drawing/2014/main" id="{56B572F2-B46D-BFE8-0322-12BC6A988B14}"/>
              </a:ext>
            </a:extLst>
          </p:cNvPr>
          <p:cNvSpPr txBox="1"/>
          <p:nvPr/>
        </p:nvSpPr>
        <p:spPr>
          <a:xfrm>
            <a:off x="8744467" y="3677060"/>
            <a:ext cx="1097298" cy="276999"/>
          </a:xfrm>
          <a:prstGeom prst="rect">
            <a:avLst/>
          </a:prstGeom>
          <a:noFill/>
        </p:spPr>
        <p:txBody>
          <a:bodyPr wrap="square" rtlCol="0">
            <a:spAutoFit/>
          </a:bodyPr>
          <a:lstStyle/>
          <a:p>
            <a:pPr algn="ctr"/>
            <a:r>
              <a:rPr lang="en-GB" sz="1200" dirty="0">
                <a:latin typeface="Calibri" panose="020F0502020204030204" pitchFamily="34" charset="0"/>
                <a:cs typeface="Calibri" panose="020F0502020204030204" pitchFamily="34" charset="0"/>
              </a:rPr>
              <a:t>Weighted sum</a:t>
            </a:r>
          </a:p>
        </p:txBody>
      </p:sp>
      <p:pic>
        <p:nvPicPr>
          <p:cNvPr id="11266" name="Picture 2">
            <a:extLst>
              <a:ext uri="{FF2B5EF4-FFF2-40B4-BE49-F238E27FC236}">
                <a16:creationId xmlns:a16="http://schemas.microsoft.com/office/drawing/2014/main" id="{754AAEC1-8957-4C3C-4BFC-25468FFF266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8946" y="79068"/>
            <a:ext cx="4274634" cy="2393794"/>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a:extLst>
              <a:ext uri="{FF2B5EF4-FFF2-40B4-BE49-F238E27FC236}">
                <a16:creationId xmlns:a16="http://schemas.microsoft.com/office/drawing/2014/main" id="{CB6F5D10-70F5-F08A-C022-BD257DEAB7E2}"/>
              </a:ext>
            </a:extLst>
          </p:cNvPr>
          <p:cNvSpPr txBox="1"/>
          <p:nvPr/>
        </p:nvSpPr>
        <p:spPr>
          <a:xfrm>
            <a:off x="283319" y="3614148"/>
            <a:ext cx="3707996" cy="1754326"/>
          </a:xfrm>
          <a:prstGeom prst="rect">
            <a:avLst/>
          </a:prstGeom>
          <a:noFill/>
        </p:spPr>
        <p:txBody>
          <a:bodyPr wrap="square" rtlCol="0">
            <a:spAutoFit/>
          </a:bodyPr>
          <a:lstStyle/>
          <a:p>
            <a:pPr marL="285750" indent="-285750">
              <a:buFont typeface="Arial" panose="020B0604020202020204" pitchFamily="34" charset="0"/>
              <a:buChar char="•"/>
            </a:pPr>
            <a:r>
              <a:rPr lang="en-GB" dirty="0"/>
              <a:t>Takes the inputs.</a:t>
            </a:r>
          </a:p>
          <a:p>
            <a:pPr marL="285750" indent="-285750">
              <a:buFont typeface="Arial" panose="020B0604020202020204" pitchFamily="34" charset="0"/>
              <a:buChar char="•"/>
            </a:pPr>
            <a:r>
              <a:rPr lang="en-GB" dirty="0"/>
              <a:t>Inputs multiplied by weights.</a:t>
            </a:r>
          </a:p>
          <a:p>
            <a:pPr marL="285750" indent="-285750">
              <a:buFont typeface="Arial" panose="020B0604020202020204" pitchFamily="34" charset="0"/>
              <a:buChar char="•"/>
            </a:pPr>
            <a:r>
              <a:rPr lang="en-GB" dirty="0"/>
              <a:t>Bias is added.</a:t>
            </a:r>
          </a:p>
          <a:p>
            <a:pPr marL="285750" indent="-285750">
              <a:buFont typeface="Arial" panose="020B0604020202020204" pitchFamily="34" charset="0"/>
              <a:buChar char="•"/>
            </a:pPr>
            <a:r>
              <a:rPr lang="en-GB" dirty="0"/>
              <a:t>Activation function determines if the output is on or off.</a:t>
            </a:r>
          </a:p>
          <a:p>
            <a:pPr marL="285750" indent="-285750">
              <a:buFont typeface="Arial" panose="020B0604020202020204" pitchFamily="34" charset="0"/>
              <a:buChar char="•"/>
            </a:pPr>
            <a:r>
              <a:rPr lang="en-GB" dirty="0"/>
              <a:t>Weights and bias is adjustable.</a:t>
            </a:r>
          </a:p>
        </p:txBody>
      </p:sp>
    </p:spTree>
    <p:extLst>
      <p:ext uri="{BB962C8B-B14F-4D97-AF65-F5344CB8AC3E}">
        <p14:creationId xmlns:p14="http://schemas.microsoft.com/office/powerpoint/2010/main" val="296572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57887-083E-A02F-1DFC-4B6F719D86B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BEE4909-9A25-5295-4C05-A4A129D16921}"/>
              </a:ext>
            </a:extLst>
          </p:cNvPr>
          <p:cNvSpPr txBox="1"/>
          <p:nvPr/>
        </p:nvSpPr>
        <p:spPr>
          <a:xfrm>
            <a:off x="896982" y="241827"/>
            <a:ext cx="10398034" cy="615553"/>
          </a:xfrm>
          <a:prstGeom prst="rect">
            <a:avLst/>
          </a:prstGeom>
          <a:noFill/>
        </p:spPr>
        <p:txBody>
          <a:bodyPr wrap="square" rtlCol="0">
            <a:spAutoFit/>
          </a:bodyPr>
          <a:lstStyle/>
          <a:p>
            <a:pPr algn="ctr"/>
            <a:r>
              <a:rPr lang="en-GB" sz="3400" b="1" dirty="0">
                <a:latin typeface="Calibri" panose="020F0502020204030204" pitchFamily="34" charset="0"/>
                <a:cs typeface="Calibri" panose="020F0502020204030204" pitchFamily="34" charset="0"/>
              </a:rPr>
              <a:t>Some Maths - Linear Algebra</a:t>
            </a:r>
          </a:p>
        </p:txBody>
      </p:sp>
      <p:sp>
        <p:nvSpPr>
          <p:cNvPr id="8" name="TextBox 7">
            <a:extLst>
              <a:ext uri="{FF2B5EF4-FFF2-40B4-BE49-F238E27FC236}">
                <a16:creationId xmlns:a16="http://schemas.microsoft.com/office/drawing/2014/main" id="{270513E1-A9F2-2118-7E88-D2B74B30D818}"/>
              </a:ext>
            </a:extLst>
          </p:cNvPr>
          <p:cNvSpPr txBox="1"/>
          <p:nvPr/>
        </p:nvSpPr>
        <p:spPr>
          <a:xfrm>
            <a:off x="242596" y="2043037"/>
            <a:ext cx="5140552" cy="1200329"/>
          </a:xfrm>
          <a:prstGeom prst="rect">
            <a:avLst/>
          </a:prstGeom>
          <a:noFill/>
        </p:spPr>
        <p:txBody>
          <a:bodyPr wrap="square" rtlCol="0">
            <a:spAutoFit/>
          </a:bodyPr>
          <a:lstStyle/>
          <a:p>
            <a:pPr marL="285750" indent="-285750">
              <a:buFont typeface="Arial" panose="020B0604020202020204" pitchFamily="34" charset="0"/>
              <a:buChar char="•"/>
            </a:pPr>
            <a:r>
              <a:rPr lang="en-GB" dirty="0"/>
              <a:t>Study of vectors, matrices, tensors.</a:t>
            </a:r>
          </a:p>
          <a:p>
            <a:pPr marL="285750" indent="-285750">
              <a:buFont typeface="Arial" panose="020B0604020202020204" pitchFamily="34" charset="0"/>
              <a:buChar char="•"/>
            </a:pPr>
            <a:r>
              <a:rPr lang="en-GB" dirty="0"/>
              <a:t>Can visualise these to help explain them.</a:t>
            </a:r>
          </a:p>
          <a:p>
            <a:pPr marL="285750" indent="-285750">
              <a:buFont typeface="Arial" panose="020B0604020202020204" pitchFamily="34" charset="0"/>
              <a:buChar char="•"/>
            </a:pPr>
            <a:r>
              <a:rPr lang="en-GB" dirty="0"/>
              <a:t>Simple vector demonstrated here on the right.</a:t>
            </a:r>
          </a:p>
          <a:p>
            <a:pPr marL="285750" indent="-285750">
              <a:buFont typeface="Arial" panose="020B0604020202020204" pitchFamily="34" charset="0"/>
              <a:buChar char="•"/>
            </a:pPr>
            <a:r>
              <a:rPr lang="en-GB" dirty="0"/>
              <a:t>Hopefully familiar with everyone as arrays.</a:t>
            </a:r>
          </a:p>
        </p:txBody>
      </p:sp>
      <p:pic>
        <p:nvPicPr>
          <p:cNvPr id="9" name="Picture 8" descr="A person with a beard wearing a suit and glasses&#10;&#10;AI-generated content may be incorrect.">
            <a:extLst>
              <a:ext uri="{FF2B5EF4-FFF2-40B4-BE49-F238E27FC236}">
                <a16:creationId xmlns:a16="http://schemas.microsoft.com/office/drawing/2014/main" id="{C16E7CFB-A321-9D88-3FF6-D44F9398C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4503" y="2771334"/>
            <a:ext cx="2730975" cy="3324665"/>
          </a:xfrm>
          <a:prstGeom prst="rect">
            <a:avLst/>
          </a:prstGeom>
        </p:spPr>
      </p:pic>
      <p:sp>
        <p:nvSpPr>
          <p:cNvPr id="2" name="TextBox 1">
            <a:extLst>
              <a:ext uri="{FF2B5EF4-FFF2-40B4-BE49-F238E27FC236}">
                <a16:creationId xmlns:a16="http://schemas.microsoft.com/office/drawing/2014/main" id="{32B7E410-BD1B-93F7-A99D-DF00D8E9B8BA}"/>
              </a:ext>
            </a:extLst>
          </p:cNvPr>
          <p:cNvSpPr txBox="1"/>
          <p:nvPr/>
        </p:nvSpPr>
        <p:spPr>
          <a:xfrm>
            <a:off x="9681744" y="6253228"/>
            <a:ext cx="1547039" cy="215444"/>
          </a:xfrm>
          <a:prstGeom prst="rect">
            <a:avLst/>
          </a:prstGeom>
          <a:noFill/>
        </p:spPr>
        <p:txBody>
          <a:bodyPr wrap="square" rtlCol="0">
            <a:spAutoFit/>
          </a:bodyPr>
          <a:lstStyle/>
          <a:p>
            <a:r>
              <a:rPr lang="en-GB" sz="800" dirty="0"/>
              <a:t>Herman Günther Grassmann.</a:t>
            </a:r>
          </a:p>
        </p:txBody>
      </p:sp>
      <p:pic>
        <p:nvPicPr>
          <p:cNvPr id="4" name="Picture 3" descr="A green squares with black text&#10;&#10;AI-generated content may be incorrect.">
            <a:extLst>
              <a:ext uri="{FF2B5EF4-FFF2-40B4-BE49-F238E27FC236}">
                <a16:creationId xmlns:a16="http://schemas.microsoft.com/office/drawing/2014/main" id="{7AFD2F1E-1A61-3B2E-CDDB-5527C260E8F0}"/>
              </a:ext>
            </a:extLst>
          </p:cNvPr>
          <p:cNvPicPr>
            <a:picLocks noChangeAspect="1"/>
          </p:cNvPicPr>
          <p:nvPr/>
        </p:nvPicPr>
        <p:blipFill>
          <a:blip r:embed="rId4">
            <a:extLst>
              <a:ext uri="{28A0092B-C50C-407E-A947-70E740481C1C}">
                <a14:useLocalDpi xmlns:a14="http://schemas.microsoft.com/office/drawing/2010/main" val="0"/>
              </a:ext>
            </a:extLst>
          </a:blip>
          <a:srcRect l="30414" r="31649"/>
          <a:stretch/>
        </p:blipFill>
        <p:spPr>
          <a:xfrm>
            <a:off x="1484810" y="4429024"/>
            <a:ext cx="4458789" cy="1824204"/>
          </a:xfrm>
          <a:prstGeom prst="rect">
            <a:avLst/>
          </a:prstGeom>
        </p:spPr>
      </p:pic>
      <p:pic>
        <p:nvPicPr>
          <p:cNvPr id="7" name="Picture 6" descr="A graph of a function&#10;&#10;AI-generated content may be incorrect.">
            <a:extLst>
              <a:ext uri="{FF2B5EF4-FFF2-40B4-BE49-F238E27FC236}">
                <a16:creationId xmlns:a16="http://schemas.microsoft.com/office/drawing/2014/main" id="{744AB4E3-699D-6192-96D1-829870048C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5061" y="895179"/>
            <a:ext cx="3460165" cy="3206735"/>
          </a:xfrm>
          <a:prstGeom prst="rect">
            <a:avLst/>
          </a:prstGeom>
        </p:spPr>
      </p:pic>
    </p:spTree>
    <p:extLst>
      <p:ext uri="{BB962C8B-B14F-4D97-AF65-F5344CB8AC3E}">
        <p14:creationId xmlns:p14="http://schemas.microsoft.com/office/powerpoint/2010/main" val="70868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046BC8-668B-A382-6C68-5A0B21834051}"/>
              </a:ext>
            </a:extLst>
          </p:cNvPr>
          <p:cNvSpPr txBox="1"/>
          <p:nvPr/>
        </p:nvSpPr>
        <p:spPr>
          <a:xfrm>
            <a:off x="630936" y="639520"/>
            <a:ext cx="3429000" cy="1719072"/>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en-US" sz="3800" b="1" kern="1200" dirty="0">
                <a:solidFill>
                  <a:schemeClr val="tx1"/>
                </a:solidFill>
                <a:latin typeface="+mj-lt"/>
                <a:ea typeface="+mj-ea"/>
                <a:cs typeface="+mj-cs"/>
              </a:rPr>
              <a:t>Linear Algebra – Multiplication, Dot Product, and Transpose</a:t>
            </a:r>
          </a:p>
        </p:txBody>
      </p:sp>
      <p:sp>
        <p:nvSpPr>
          <p:cNvPr id="5" name="TextBox 4">
            <a:extLst>
              <a:ext uri="{FF2B5EF4-FFF2-40B4-BE49-F238E27FC236}">
                <a16:creationId xmlns:a16="http://schemas.microsoft.com/office/drawing/2014/main" id="{D9F71D0A-F900-6A8F-7F6E-F3F6DDFC5ABA}"/>
              </a:ext>
            </a:extLst>
          </p:cNvPr>
          <p:cNvSpPr txBox="1"/>
          <p:nvPr/>
        </p:nvSpPr>
        <p:spPr>
          <a:xfrm>
            <a:off x="4364438" y="715160"/>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b="1" dirty="0"/>
              <a:t>Dot product </a:t>
            </a:r>
            <a:r>
              <a:rPr lang="en-US" dirty="0"/>
              <a:t>is measuring how aligned a tensor is.</a:t>
            </a:r>
          </a:p>
          <a:p>
            <a:pPr marL="285750" indent="-228600">
              <a:lnSpc>
                <a:spcPct val="90000"/>
              </a:lnSpc>
              <a:spcAft>
                <a:spcPts val="600"/>
              </a:spcAft>
              <a:buFont typeface="Arial" panose="020B0604020202020204" pitchFamily="34" charset="0"/>
              <a:buChar char="•"/>
            </a:pPr>
            <a:r>
              <a:rPr lang="en-US" dirty="0"/>
              <a:t>Multiplying each row of the tensor and then add the results up.</a:t>
            </a:r>
          </a:p>
        </p:txBody>
      </p:sp>
      <p:pic>
        <p:nvPicPr>
          <p:cNvPr id="11" name="Picture 10" descr="A math problem with numbers and symbols&#10;&#10;AI-generated content may be incorrect.">
            <a:extLst>
              <a:ext uri="{FF2B5EF4-FFF2-40B4-BE49-F238E27FC236}">
                <a16:creationId xmlns:a16="http://schemas.microsoft.com/office/drawing/2014/main" id="{CD661FB5-25DA-A6DA-8DED-1CFAEDF04A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05" y="4264339"/>
            <a:ext cx="4171556" cy="215101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2202E55-5A6B-8EC7-9F6F-4D12636510AB}"/>
                  </a:ext>
                </a:extLst>
              </p:cNvPr>
              <p:cNvSpPr txBox="1"/>
              <p:nvPr/>
            </p:nvSpPr>
            <p:spPr>
              <a:xfrm>
                <a:off x="4606056" y="2711401"/>
                <a:ext cx="283090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r>
                            <a:rPr lang="en-GB" b="0" i="1" smtClean="0">
                              <a:latin typeface="Cambria Math" panose="02040503050406030204" pitchFamily="18" charset="0"/>
                            </a:rPr>
                            <m:t>3 5 2</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 </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1 2 4</m:t>
                          </m:r>
                        </m:e>
                      </m:d>
                      <m:r>
                        <a:rPr lang="en-GB" b="0" i="1" smtClean="0">
                          <a:latin typeface="Cambria Math" panose="02040503050406030204" pitchFamily="18" charset="0"/>
                          <a:ea typeface="Cambria Math" panose="02040503050406030204" pitchFamily="18" charset="0"/>
                        </a:rPr>
                        <m:t>=</m:t>
                      </m:r>
                      <m:r>
                        <a:rPr lang="en-GB" b="0" i="0" smtClean="0">
                          <a:latin typeface="Cambria Math" panose="02040503050406030204" pitchFamily="18" charset="0"/>
                          <a:ea typeface="Cambria Math" panose="02040503050406030204" pitchFamily="18" charset="0"/>
                        </a:rPr>
                        <m:t>18</m:t>
                      </m:r>
                    </m:oMath>
                  </m:oMathPara>
                </a14:m>
                <a:endParaRPr lang="en-GB" b="0" dirty="0">
                  <a:ea typeface="Cambria Math" panose="02040503050406030204" pitchFamily="18" charset="0"/>
                </a:endParaRPr>
              </a:p>
              <a:p>
                <a:endParaRPr lang="en-GB" b="0" dirty="0">
                  <a:ea typeface="Cambria Math" panose="02040503050406030204" pitchFamily="18" charset="0"/>
                </a:endParaRPr>
              </a:p>
              <a:p>
                <a14:m>
                  <m:oMath xmlns:m="http://schemas.openxmlformats.org/officeDocument/2006/math">
                    <m:r>
                      <a:rPr lang="en-GB" b="0" i="1" smtClean="0">
                        <a:latin typeface="Cambria Math" panose="02040503050406030204" pitchFamily="18" charset="0"/>
                      </a:rPr>
                      <m:t>3 </m:t>
                    </m:r>
                    <m:r>
                      <a:rPr lang="en-GB" b="0" i="1" smtClean="0">
                        <a:latin typeface="Cambria Math" panose="02040503050406030204" pitchFamily="18" charset="0"/>
                        <a:ea typeface="Cambria Math" panose="02040503050406030204" pitchFamily="18" charset="0"/>
                      </a:rPr>
                      <m:t>×1+5 ×2+2×4=18</m:t>
                    </m:r>
                  </m:oMath>
                </a14:m>
                <a:r>
                  <a:rPr lang="en-GB" dirty="0"/>
                  <a:t> </a:t>
                </a:r>
              </a:p>
            </p:txBody>
          </p:sp>
        </mc:Choice>
        <mc:Fallback xmlns="">
          <p:sp>
            <p:nvSpPr>
              <p:cNvPr id="13" name="TextBox 12">
                <a:extLst>
                  <a:ext uri="{FF2B5EF4-FFF2-40B4-BE49-F238E27FC236}">
                    <a16:creationId xmlns:a16="http://schemas.microsoft.com/office/drawing/2014/main" id="{62202E55-5A6B-8EC7-9F6F-4D12636510AB}"/>
                  </a:ext>
                </a:extLst>
              </p:cNvPr>
              <p:cNvSpPr txBox="1">
                <a:spLocks noRot="1" noChangeAspect="1" noMove="1" noResize="1" noEditPoints="1" noAdjustHandles="1" noChangeArrowheads="1" noChangeShapeType="1" noTextEdit="1"/>
              </p:cNvSpPr>
              <p:nvPr/>
            </p:nvSpPr>
            <p:spPr>
              <a:xfrm>
                <a:off x="4606056" y="2711401"/>
                <a:ext cx="2830903" cy="830997"/>
              </a:xfrm>
              <a:prstGeom prst="rect">
                <a:avLst/>
              </a:prstGeom>
              <a:blipFill>
                <a:blip r:embed="rId4"/>
                <a:stretch>
                  <a:fillRect l="-3017" r="-431" b="-2206"/>
                </a:stretch>
              </a:blipFill>
            </p:spPr>
            <p:txBody>
              <a:bodyPr/>
              <a:lstStyle/>
              <a:p>
                <a:r>
                  <a:rPr lang="en-GB">
                    <a:noFill/>
                  </a:rPr>
                  <a:t> </a:t>
                </a:r>
              </a:p>
            </p:txBody>
          </p:sp>
        </mc:Fallback>
      </mc:AlternateContent>
      <p:pic>
        <p:nvPicPr>
          <p:cNvPr id="7" name="Picture 6" descr="A diagram of a mathematical equation&#10;&#10;AI-generated content may be incorrect.">
            <a:extLst>
              <a:ext uri="{FF2B5EF4-FFF2-40B4-BE49-F238E27FC236}">
                <a16:creationId xmlns:a16="http://schemas.microsoft.com/office/drawing/2014/main" id="{BDB19215-9E67-3307-A926-51B7A440FD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6685" y="639520"/>
            <a:ext cx="3653246" cy="3965546"/>
          </a:xfrm>
          <a:prstGeom prst="rect">
            <a:avLst/>
          </a:prstGeom>
        </p:spPr>
      </p:pic>
      <p:sp>
        <p:nvSpPr>
          <p:cNvPr id="8" name="TextBox 7">
            <a:extLst>
              <a:ext uri="{FF2B5EF4-FFF2-40B4-BE49-F238E27FC236}">
                <a16:creationId xmlns:a16="http://schemas.microsoft.com/office/drawing/2014/main" id="{9FED2F8C-3CD1-7F62-FB8F-CFC73B597034}"/>
              </a:ext>
            </a:extLst>
          </p:cNvPr>
          <p:cNvSpPr txBox="1"/>
          <p:nvPr/>
        </p:nvSpPr>
        <p:spPr>
          <a:xfrm>
            <a:off x="770076" y="3421409"/>
            <a:ext cx="3255096" cy="1041920"/>
          </a:xfrm>
          <a:prstGeom prst="rect">
            <a:avLst/>
          </a:prstGeom>
        </p:spPr>
        <p:txBody>
          <a:bodyPr vert="horz" lIns="91440" tIns="45720" rIns="91440" bIns="45720" rtlCol="0" anchor="t">
            <a:normAutofit/>
          </a:bodyPr>
          <a:lstStyle/>
          <a:p>
            <a:pPr marL="57150">
              <a:lnSpc>
                <a:spcPct val="90000"/>
              </a:lnSpc>
              <a:spcAft>
                <a:spcPts val="600"/>
              </a:spcAft>
            </a:pPr>
            <a:r>
              <a:rPr lang="en-US" b="1" dirty="0"/>
              <a:t>Transposing</a:t>
            </a:r>
            <a:r>
              <a:rPr lang="en-US" dirty="0"/>
              <a:t> a tensor, you’re just flipping it over its diagonal.</a:t>
            </a:r>
          </a:p>
          <a:p>
            <a:pPr marL="285750" indent="-228600">
              <a:lnSpc>
                <a:spcPct val="90000"/>
              </a:lnSpc>
              <a:spcAft>
                <a:spcPts val="600"/>
              </a:spcAft>
              <a:buFont typeface="Arial" panose="020B0604020202020204" pitchFamily="34" charset="0"/>
              <a:buChar char="•"/>
            </a:pPr>
            <a:endParaRPr lang="en-US" sz="2200" dirty="0"/>
          </a:p>
          <a:p>
            <a:pPr marL="285750" indent="-228600">
              <a:lnSpc>
                <a:spcPct val="90000"/>
              </a:lnSpc>
              <a:spcAft>
                <a:spcPts val="600"/>
              </a:spcAft>
              <a:buFont typeface="Arial" panose="020B0604020202020204" pitchFamily="34" charset="0"/>
              <a:buChar char="•"/>
            </a:pPr>
            <a:endParaRPr lang="en-US" sz="2200" dirty="0"/>
          </a:p>
        </p:txBody>
      </p:sp>
      <p:sp>
        <p:nvSpPr>
          <p:cNvPr id="10" name="TextBox 9">
            <a:extLst>
              <a:ext uri="{FF2B5EF4-FFF2-40B4-BE49-F238E27FC236}">
                <a16:creationId xmlns:a16="http://schemas.microsoft.com/office/drawing/2014/main" id="{71491757-FCFD-95D4-55D0-C9C2174F7468}"/>
              </a:ext>
            </a:extLst>
          </p:cNvPr>
          <p:cNvSpPr txBox="1"/>
          <p:nvPr/>
        </p:nvSpPr>
        <p:spPr>
          <a:xfrm>
            <a:off x="4756357" y="4772161"/>
            <a:ext cx="7120656" cy="1915974"/>
          </a:xfrm>
          <a:prstGeom prst="rect">
            <a:avLst/>
          </a:prstGeom>
          <a:noFill/>
        </p:spPr>
        <p:txBody>
          <a:bodyPr wrap="square">
            <a:spAutoFit/>
          </a:bodyPr>
          <a:lstStyle/>
          <a:p>
            <a:pPr marL="285750" indent="-228600">
              <a:lnSpc>
                <a:spcPct val="90000"/>
              </a:lnSpc>
              <a:spcAft>
                <a:spcPts val="600"/>
              </a:spcAft>
              <a:buFont typeface="Arial" panose="020B0604020202020204" pitchFamily="34" charset="0"/>
              <a:buChar char="•"/>
            </a:pPr>
            <a:r>
              <a:rPr lang="en-GB" b="1" dirty="0"/>
              <a:t>Multiplication</a:t>
            </a:r>
            <a:r>
              <a:rPr lang="en-GB" dirty="0"/>
              <a:t> of a tensor is taking the </a:t>
            </a:r>
            <a:r>
              <a:rPr lang="en-GB" sz="1800" dirty="0"/>
              <a:t>Dot Product of Rows and Columns, multiply each element of a row in the first matrix by the corresponding element of a column in the second matrix, then sum the results to get one element in the result matrix.</a:t>
            </a:r>
          </a:p>
          <a:p>
            <a:pPr marL="285750" indent="-228600">
              <a:lnSpc>
                <a:spcPct val="90000"/>
              </a:lnSpc>
              <a:spcAft>
                <a:spcPts val="600"/>
              </a:spcAft>
              <a:buFont typeface="Arial" panose="020B0604020202020204" pitchFamily="34" charset="0"/>
              <a:buChar char="•"/>
            </a:pPr>
            <a:r>
              <a:rPr lang="en-GB" sz="1800" dirty="0"/>
              <a:t>Dimension Rule: You can multiply two matrices A (</a:t>
            </a:r>
            <a:r>
              <a:rPr lang="en-GB" sz="1800" dirty="0" err="1"/>
              <a:t>m×n</a:t>
            </a:r>
            <a:r>
              <a:rPr lang="en-GB" sz="1800" dirty="0"/>
              <a:t>) and B (</a:t>
            </a:r>
            <a:r>
              <a:rPr lang="en-GB" sz="1800" dirty="0" err="1"/>
              <a:t>n×p</a:t>
            </a:r>
            <a:r>
              <a:rPr lang="en-GB" sz="1800" dirty="0"/>
              <a:t>) only if the number of columns in A equals the number of rows in B. The result is a new matrix of size (</a:t>
            </a:r>
            <a:r>
              <a:rPr lang="en-GB" sz="1800" dirty="0" err="1"/>
              <a:t>m×p</a:t>
            </a:r>
            <a:r>
              <a:rPr lang="en-GB" sz="1800" dirty="0"/>
              <a:t>).</a:t>
            </a:r>
            <a:endParaRPr lang="en-US" sz="1800" dirty="0"/>
          </a:p>
        </p:txBody>
      </p:sp>
      <p:sp>
        <p:nvSpPr>
          <p:cNvPr id="12" name="Rectangle 11">
            <a:extLst>
              <a:ext uri="{FF2B5EF4-FFF2-40B4-BE49-F238E27FC236}">
                <a16:creationId xmlns:a16="http://schemas.microsoft.com/office/drawing/2014/main" id="{FA63B960-18E1-1133-865F-15648BBF4C23}"/>
              </a:ext>
            </a:extLst>
          </p:cNvPr>
          <p:cNvSpPr/>
          <p:nvPr/>
        </p:nvSpPr>
        <p:spPr>
          <a:xfrm>
            <a:off x="4277272" y="642443"/>
            <a:ext cx="3471597" cy="3621895"/>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4" name="Rectangle 13">
            <a:extLst>
              <a:ext uri="{FF2B5EF4-FFF2-40B4-BE49-F238E27FC236}">
                <a16:creationId xmlns:a16="http://schemas.microsoft.com/office/drawing/2014/main" id="{4A15FCC1-EC4D-6DB7-E656-C4C993075FF2}"/>
              </a:ext>
            </a:extLst>
          </p:cNvPr>
          <p:cNvSpPr/>
          <p:nvPr/>
        </p:nvSpPr>
        <p:spPr>
          <a:xfrm>
            <a:off x="614905" y="3034688"/>
            <a:ext cx="3445030" cy="3380668"/>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0" name="Rectangle 19">
            <a:extLst>
              <a:ext uri="{FF2B5EF4-FFF2-40B4-BE49-F238E27FC236}">
                <a16:creationId xmlns:a16="http://schemas.microsoft.com/office/drawing/2014/main" id="{B86087AA-D89F-15CF-70E7-9E8D1C27660C}"/>
              </a:ext>
            </a:extLst>
          </p:cNvPr>
          <p:cNvSpPr/>
          <p:nvPr/>
        </p:nvSpPr>
        <p:spPr>
          <a:xfrm>
            <a:off x="4560762" y="4650784"/>
            <a:ext cx="7526735" cy="215101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82147005-C350-58F7-C896-26E744D5AEC5}"/>
              </a:ext>
            </a:extLst>
          </p:cNvPr>
          <p:cNvSpPr/>
          <p:nvPr/>
        </p:nvSpPr>
        <p:spPr>
          <a:xfrm>
            <a:off x="7937786" y="364019"/>
            <a:ext cx="4149712" cy="428676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4D871C76-BCBC-9833-4036-3D9536F1E2DC}"/>
              </a:ext>
            </a:extLst>
          </p:cNvPr>
          <p:cNvSpPr/>
          <p:nvPr/>
        </p:nvSpPr>
        <p:spPr>
          <a:xfrm>
            <a:off x="7937786" y="4637459"/>
            <a:ext cx="4149711"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7361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2FDADC-BB22-5741-0074-6190080121A2}"/>
              </a:ext>
            </a:extLst>
          </p:cNvPr>
          <p:cNvSpPr txBox="1"/>
          <p:nvPr/>
        </p:nvSpPr>
        <p:spPr>
          <a:xfrm>
            <a:off x="896983" y="600891"/>
            <a:ext cx="10398034" cy="630942"/>
          </a:xfrm>
          <a:prstGeom prst="rect">
            <a:avLst/>
          </a:prstGeom>
          <a:noFill/>
        </p:spPr>
        <p:txBody>
          <a:bodyPr wrap="square" rtlCol="0">
            <a:spAutoFit/>
          </a:bodyPr>
          <a:lstStyle/>
          <a:p>
            <a:pPr algn="ctr"/>
            <a:r>
              <a:rPr lang="en-GB" sz="3500" b="1" dirty="0">
                <a:latin typeface="Calibri" panose="020F0502020204030204" pitchFamily="34" charset="0"/>
                <a:cs typeface="Calibri" panose="020F0502020204030204" pitchFamily="34" charset="0"/>
              </a:rPr>
              <a:t>Creating the Perceptron Architecture in Python</a:t>
            </a:r>
          </a:p>
        </p:txBody>
      </p:sp>
      <p:sp>
        <p:nvSpPr>
          <p:cNvPr id="5" name="TextBox 4">
            <a:extLst>
              <a:ext uri="{FF2B5EF4-FFF2-40B4-BE49-F238E27FC236}">
                <a16:creationId xmlns:a16="http://schemas.microsoft.com/office/drawing/2014/main" id="{47CC2389-E9F3-5EE2-C6CA-82CCDFC3E7A1}"/>
              </a:ext>
            </a:extLst>
          </p:cNvPr>
          <p:cNvSpPr txBox="1"/>
          <p:nvPr/>
        </p:nvSpPr>
        <p:spPr>
          <a:xfrm>
            <a:off x="896983" y="1617175"/>
            <a:ext cx="8081554" cy="2862322"/>
          </a:xfrm>
          <a:prstGeom prst="rect">
            <a:avLst/>
          </a:prstGeom>
          <a:noFill/>
        </p:spPr>
        <p:txBody>
          <a:bodyPr wrap="square" rtlCol="0">
            <a:spAutoFit/>
          </a:bodyPr>
          <a:lstStyle/>
          <a:p>
            <a:r>
              <a:rPr lang="en-GB" sz="1200" dirty="0">
                <a:latin typeface="Consolas" panose="020B0609020204030204" pitchFamily="49" charset="0"/>
              </a:rPr>
              <a:t>import </a:t>
            </a:r>
            <a:r>
              <a:rPr lang="en-GB" sz="1200" dirty="0" err="1">
                <a:latin typeface="Consolas" panose="020B0609020204030204" pitchFamily="49" charset="0"/>
              </a:rPr>
              <a:t>numpy</a:t>
            </a:r>
            <a:r>
              <a:rPr lang="en-GB" sz="1200" dirty="0">
                <a:latin typeface="Consolas" panose="020B0609020204030204" pitchFamily="49" charset="0"/>
              </a:rPr>
              <a:t> as np</a:t>
            </a:r>
          </a:p>
          <a:p>
            <a:endParaRPr lang="en-GB" sz="1200" dirty="0">
              <a:solidFill>
                <a:schemeClr val="bg1">
                  <a:lumMod val="75000"/>
                </a:schemeClr>
              </a:solidFill>
              <a:latin typeface="Consolas" panose="020B0609020204030204" pitchFamily="49" charset="0"/>
            </a:endParaRPr>
          </a:p>
          <a:p>
            <a:r>
              <a:rPr lang="en-GB" sz="1200" dirty="0">
                <a:solidFill>
                  <a:schemeClr val="bg1">
                    <a:lumMod val="75000"/>
                  </a:schemeClr>
                </a:solidFill>
                <a:latin typeface="Consolas" panose="020B0609020204030204" pitchFamily="49" charset="0"/>
              </a:rPr>
              <a:t># Step 1: Create network architecture</a:t>
            </a:r>
          </a:p>
          <a:p>
            <a:r>
              <a:rPr lang="en-GB" sz="1200" dirty="0">
                <a:latin typeface="Consolas" panose="020B0609020204030204" pitchFamily="49" charset="0"/>
              </a:rPr>
              <a:t>L = 1</a:t>
            </a:r>
          </a:p>
          <a:p>
            <a:r>
              <a:rPr lang="en-GB" sz="1200" dirty="0">
                <a:latin typeface="Consolas" panose="020B0609020204030204" pitchFamily="49" charset="0"/>
              </a:rPr>
              <a:t>n = [4, 1]  </a:t>
            </a:r>
            <a:r>
              <a:rPr lang="en-GB" sz="1200" dirty="0">
                <a:solidFill>
                  <a:schemeClr val="bg2">
                    <a:lumMod val="90000"/>
                  </a:schemeClr>
                </a:solidFill>
                <a:latin typeface="Consolas" panose="020B0609020204030204" pitchFamily="49" charset="0"/>
              </a:rPr>
              <a:t># Only input layer and output layer</a:t>
            </a:r>
          </a:p>
          <a:p>
            <a:endParaRPr lang="en-GB" sz="1200" dirty="0">
              <a:latin typeface="Consolas" panose="020B0609020204030204" pitchFamily="49" charset="0"/>
            </a:endParaRPr>
          </a:p>
          <a:p>
            <a:r>
              <a:rPr lang="en-GB" sz="1200" dirty="0">
                <a:latin typeface="Consolas" panose="020B0609020204030204" pitchFamily="49" charset="0"/>
              </a:rPr>
              <a:t>print("layer 0 / input layer size", n[0])</a:t>
            </a:r>
          </a:p>
          <a:p>
            <a:r>
              <a:rPr lang="en-GB" sz="1200" dirty="0">
                <a:latin typeface="Consolas" panose="020B0609020204030204" pitchFamily="49" charset="0"/>
              </a:rPr>
              <a:t>print("layer 1 / output layer size", n[1])</a:t>
            </a:r>
          </a:p>
          <a:p>
            <a:endParaRPr lang="en-GB" sz="1200" dirty="0">
              <a:latin typeface="Consolas" panose="020B0609020204030204" pitchFamily="49" charset="0"/>
            </a:endParaRPr>
          </a:p>
          <a:p>
            <a:r>
              <a:rPr lang="en-GB" sz="1200" dirty="0">
                <a:solidFill>
                  <a:schemeClr val="bg1">
                    <a:lumMod val="75000"/>
                  </a:schemeClr>
                </a:solidFill>
                <a:latin typeface="Consolas" panose="020B0609020204030204" pitchFamily="49" charset="0"/>
              </a:rPr>
              <a:t># Step 2: Initialize weights and bias</a:t>
            </a:r>
          </a:p>
          <a:p>
            <a:r>
              <a:rPr lang="en-GB" sz="1200" dirty="0">
                <a:latin typeface="Consolas" panose="020B0609020204030204" pitchFamily="49" charset="0"/>
              </a:rPr>
              <a:t>W = </a:t>
            </a:r>
            <a:r>
              <a:rPr lang="en-GB" sz="1200" dirty="0" err="1">
                <a:latin typeface="Consolas" panose="020B0609020204030204" pitchFamily="49" charset="0"/>
              </a:rPr>
              <a:t>np.random.randn</a:t>
            </a:r>
            <a:r>
              <a:rPr lang="en-GB" sz="1200" dirty="0">
                <a:latin typeface="Consolas" panose="020B0609020204030204" pitchFamily="49" charset="0"/>
              </a:rPr>
              <a:t>(n[1], n[0])  </a:t>
            </a:r>
            <a:r>
              <a:rPr lang="en-GB" sz="1200" dirty="0">
                <a:solidFill>
                  <a:schemeClr val="bg2">
                    <a:lumMod val="90000"/>
                  </a:schemeClr>
                </a:solidFill>
                <a:latin typeface="Consolas" panose="020B0609020204030204" pitchFamily="49" charset="0"/>
              </a:rPr>
              <a:t># shape: (1, 4)</a:t>
            </a:r>
          </a:p>
          <a:p>
            <a:r>
              <a:rPr lang="en-GB" sz="1200" dirty="0">
                <a:latin typeface="Consolas" panose="020B0609020204030204" pitchFamily="49" charset="0"/>
              </a:rPr>
              <a:t>b = </a:t>
            </a:r>
            <a:r>
              <a:rPr lang="en-GB" sz="1200" dirty="0" err="1">
                <a:latin typeface="Consolas" panose="020B0609020204030204" pitchFamily="49" charset="0"/>
              </a:rPr>
              <a:t>np.random.randn</a:t>
            </a:r>
            <a:r>
              <a:rPr lang="en-GB" sz="1200" dirty="0">
                <a:latin typeface="Consolas" panose="020B0609020204030204" pitchFamily="49" charset="0"/>
              </a:rPr>
              <a:t>(n[1], 1)     </a:t>
            </a:r>
            <a:r>
              <a:rPr lang="en-GB" sz="1200" dirty="0">
                <a:solidFill>
                  <a:schemeClr val="bg2">
                    <a:lumMod val="90000"/>
                  </a:schemeClr>
                </a:solidFill>
                <a:latin typeface="Consolas" panose="020B0609020204030204" pitchFamily="49" charset="0"/>
              </a:rPr>
              <a:t># shape: (1, 1)</a:t>
            </a:r>
          </a:p>
          <a:p>
            <a:endParaRPr lang="en-GB" sz="1200" dirty="0">
              <a:latin typeface="Consolas" panose="020B0609020204030204" pitchFamily="49" charset="0"/>
            </a:endParaRPr>
          </a:p>
          <a:p>
            <a:r>
              <a:rPr lang="en-GB" sz="1200" dirty="0">
                <a:latin typeface="Consolas" panose="020B0609020204030204" pitchFamily="49" charset="0"/>
              </a:rPr>
              <a:t>print("Weights shape:", </a:t>
            </a:r>
            <a:r>
              <a:rPr lang="en-GB" sz="1200" dirty="0" err="1">
                <a:latin typeface="Consolas" panose="020B0609020204030204" pitchFamily="49" charset="0"/>
              </a:rPr>
              <a:t>W.shape</a:t>
            </a:r>
            <a:r>
              <a:rPr lang="en-GB" sz="1200" dirty="0">
                <a:latin typeface="Consolas" panose="020B0609020204030204" pitchFamily="49" charset="0"/>
              </a:rPr>
              <a:t>)</a:t>
            </a:r>
          </a:p>
          <a:p>
            <a:r>
              <a:rPr lang="en-GB" sz="1200" dirty="0">
                <a:latin typeface="Consolas" panose="020B0609020204030204" pitchFamily="49" charset="0"/>
              </a:rPr>
              <a:t>print("Bias shape:", </a:t>
            </a:r>
            <a:r>
              <a:rPr lang="en-GB" sz="1200" dirty="0" err="1">
                <a:latin typeface="Consolas" panose="020B0609020204030204" pitchFamily="49" charset="0"/>
              </a:rPr>
              <a:t>b.shape</a:t>
            </a:r>
            <a:r>
              <a:rPr lang="en-GB" sz="1200" dirty="0">
                <a:latin typeface="Consolas" panose="020B0609020204030204" pitchFamily="49" charset="0"/>
              </a:rPr>
              <a:t>)</a:t>
            </a:r>
          </a:p>
        </p:txBody>
      </p:sp>
    </p:spTree>
    <p:extLst>
      <p:ext uri="{BB962C8B-B14F-4D97-AF65-F5344CB8AC3E}">
        <p14:creationId xmlns:p14="http://schemas.microsoft.com/office/powerpoint/2010/main" val="2174792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5532</Words>
  <Application>Microsoft Office PowerPoint</Application>
  <PresentationFormat>Widescreen</PresentationFormat>
  <Paragraphs>482</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Aptos</vt:lpstr>
      <vt:lpstr>Aptos Display</vt:lpstr>
      <vt:lpstr>Arial</vt:lpstr>
      <vt:lpstr>Calibri</vt:lpstr>
      <vt:lpstr>Cambria Math</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&amp;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 Moughtin</dc:creator>
  <cp:lastModifiedBy>Matt Moughtin</cp:lastModifiedBy>
  <cp:revision>1</cp:revision>
  <dcterms:created xsi:type="dcterms:W3CDTF">2025-04-14T21:05:29Z</dcterms:created>
  <dcterms:modified xsi:type="dcterms:W3CDTF">2025-04-14T21:06:49Z</dcterms:modified>
</cp:coreProperties>
</file>